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4"/>
  </p:sldMasterIdLst>
  <p:notesMasterIdLst>
    <p:notesMasterId r:id="rId38"/>
  </p:notesMasterIdLst>
  <p:sldIdLst>
    <p:sldId id="258" r:id="rId5"/>
    <p:sldId id="2161" r:id="rId6"/>
    <p:sldId id="2152" r:id="rId7"/>
    <p:sldId id="2153" r:id="rId8"/>
    <p:sldId id="2154" r:id="rId9"/>
    <p:sldId id="2155" r:id="rId10"/>
    <p:sldId id="2156" r:id="rId11"/>
    <p:sldId id="2157" r:id="rId12"/>
    <p:sldId id="2158" r:id="rId13"/>
    <p:sldId id="2159" r:id="rId14"/>
    <p:sldId id="2160" r:id="rId15"/>
    <p:sldId id="1964" r:id="rId16"/>
    <p:sldId id="2104" r:id="rId17"/>
    <p:sldId id="2144" r:id="rId18"/>
    <p:sldId id="2105" r:id="rId19"/>
    <p:sldId id="2146" r:id="rId20"/>
    <p:sldId id="2147" r:id="rId21"/>
    <p:sldId id="2148" r:id="rId22"/>
    <p:sldId id="2163" r:id="rId23"/>
    <p:sldId id="2149" r:id="rId24"/>
    <p:sldId id="2150" r:id="rId25"/>
    <p:sldId id="2164" r:id="rId26"/>
    <p:sldId id="2162" r:id="rId27"/>
    <p:sldId id="1698" r:id="rId28"/>
    <p:sldId id="2137" r:id="rId29"/>
    <p:sldId id="1703" r:id="rId30"/>
    <p:sldId id="2140" r:id="rId31"/>
    <p:sldId id="2142" r:id="rId32"/>
    <p:sldId id="2138" r:id="rId33"/>
    <p:sldId id="2139" r:id="rId34"/>
    <p:sldId id="2143" r:id="rId35"/>
    <p:sldId id="2110" r:id="rId36"/>
    <p:sldId id="19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7BFC01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3401" autoAdjust="0"/>
  </p:normalViewPr>
  <p:slideViewPr>
    <p:cSldViewPr snapToGrid="0">
      <p:cViewPr>
        <p:scale>
          <a:sx n="110" d="100"/>
          <a:sy n="110" d="100"/>
        </p:scale>
        <p:origin x="1040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uschat, Patrick" userId="5e26681b-5557-4224-abbf-f55184a6e634" providerId="ADAL" clId="{C3218E5D-4527-764E-B222-4E6040777A18}"/>
    <pc:docChg chg="undo custSel addSld delSld modSld">
      <pc:chgData name="Rebuschat, Patrick" userId="5e26681b-5557-4224-abbf-f55184a6e634" providerId="ADAL" clId="{C3218E5D-4527-764E-B222-4E6040777A18}" dt="2023-03-13T13:18:33.670" v="632" actId="20577"/>
      <pc:docMkLst>
        <pc:docMk/>
      </pc:docMkLst>
      <pc:sldChg chg="delSp modSp">
        <pc:chgData name="Rebuschat, Patrick" userId="5e26681b-5557-4224-abbf-f55184a6e634" providerId="ADAL" clId="{C3218E5D-4527-764E-B222-4E6040777A18}" dt="2023-03-13T12:50:02.448" v="7" actId="478"/>
        <pc:sldMkLst>
          <pc:docMk/>
          <pc:sldMk cId="3280364020" sldId="1968"/>
        </pc:sldMkLst>
        <pc:spChg chg="del mod">
          <ac:chgData name="Rebuschat, Patrick" userId="5e26681b-5557-4224-abbf-f55184a6e634" providerId="ADAL" clId="{C3218E5D-4527-764E-B222-4E6040777A18}" dt="2023-03-13T12:50:02.448" v="7" actId="478"/>
          <ac:spMkLst>
            <pc:docMk/>
            <pc:sldMk cId="3280364020" sldId="1968"/>
            <ac:spMk id="5" creationId="{07EA552C-8821-A04F-9C5B-3DD115822391}"/>
          </ac:spMkLst>
        </pc:spChg>
      </pc:sldChg>
      <pc:sldChg chg="del">
        <pc:chgData name="Rebuschat, Patrick" userId="5e26681b-5557-4224-abbf-f55184a6e634" providerId="ADAL" clId="{C3218E5D-4527-764E-B222-4E6040777A18}" dt="2023-03-13T12:49:51.072" v="0" actId="2696"/>
        <pc:sldMkLst>
          <pc:docMk/>
          <pc:sldMk cId="1362604625" sldId="2020"/>
        </pc:sldMkLst>
      </pc:sldChg>
      <pc:sldChg chg="add">
        <pc:chgData name="Rebuschat, Patrick" userId="5e26681b-5557-4224-abbf-f55184a6e634" providerId="ADAL" clId="{C3218E5D-4527-764E-B222-4E6040777A18}" dt="2023-03-13T12:49:54.484" v="1"/>
        <pc:sldMkLst>
          <pc:docMk/>
          <pc:sldMk cId="2733607718" sldId="2020"/>
        </pc:sldMkLst>
      </pc:sldChg>
      <pc:sldChg chg="modSp add del modNotesTx">
        <pc:chgData name="Rebuschat, Patrick" userId="5e26681b-5557-4224-abbf-f55184a6e634" providerId="ADAL" clId="{C3218E5D-4527-764E-B222-4E6040777A18}" dt="2023-03-13T12:52:06.936" v="48" actId="2696"/>
        <pc:sldMkLst>
          <pc:docMk/>
          <pc:sldMk cId="1136225996" sldId="2085"/>
        </pc:sldMkLst>
        <pc:spChg chg="mod">
          <ac:chgData name="Rebuschat, Patrick" userId="5e26681b-5557-4224-abbf-f55184a6e634" providerId="ADAL" clId="{C3218E5D-4527-764E-B222-4E6040777A18}" dt="2023-03-13T12:51:34.856" v="39" actId="20577"/>
          <ac:spMkLst>
            <pc:docMk/>
            <pc:sldMk cId="1136225996" sldId="2085"/>
            <ac:spMk id="6" creationId="{B450EB9C-8230-6E4E-A9D2-11CCEF6E9CF1}"/>
          </ac:spMkLst>
        </pc:spChg>
        <pc:spChg chg="mod">
          <ac:chgData name="Rebuschat, Patrick" userId="5e26681b-5557-4224-abbf-f55184a6e634" providerId="ADAL" clId="{C3218E5D-4527-764E-B222-4E6040777A18}" dt="2023-03-13T12:51:25.467" v="13"/>
          <ac:spMkLst>
            <pc:docMk/>
            <pc:sldMk cId="1136225996" sldId="2085"/>
            <ac:spMk id="12" creationId="{0B95AD48-61BB-6E45-9C8F-F6C1E0C25A79}"/>
          </ac:spMkLst>
        </pc:spChg>
      </pc:sldChg>
      <pc:sldChg chg="delSp modSp">
        <pc:chgData name="Rebuschat, Patrick" userId="5e26681b-5557-4224-abbf-f55184a6e634" providerId="ADAL" clId="{C3218E5D-4527-764E-B222-4E6040777A18}" dt="2023-03-13T13:03:47.024" v="65" actId="20577"/>
        <pc:sldMkLst>
          <pc:docMk/>
          <pc:sldMk cId="772093260" sldId="2089"/>
        </pc:sldMkLst>
        <pc:spChg chg="del">
          <ac:chgData name="Rebuschat, Patrick" userId="5e26681b-5557-4224-abbf-f55184a6e634" providerId="ADAL" clId="{C3218E5D-4527-764E-B222-4E6040777A18}" dt="2023-03-13T13:03:37.800" v="64" actId="478"/>
          <ac:spMkLst>
            <pc:docMk/>
            <pc:sldMk cId="772093260" sldId="2089"/>
            <ac:spMk id="2" creationId="{409336B2-8D79-5D43-8294-75F016F3C62F}"/>
          </ac:spMkLst>
        </pc:spChg>
        <pc:spChg chg="mod">
          <ac:chgData name="Rebuschat, Patrick" userId="5e26681b-5557-4224-abbf-f55184a6e634" providerId="ADAL" clId="{C3218E5D-4527-764E-B222-4E6040777A18}" dt="2023-03-13T13:03:47.024" v="65" actId="20577"/>
          <ac:spMkLst>
            <pc:docMk/>
            <pc:sldMk cId="772093260" sldId="2089"/>
            <ac:spMk id="12" creationId="{0B95AD48-61BB-6E45-9C8F-F6C1E0C25A79}"/>
          </ac:spMkLst>
        </pc:spChg>
      </pc:sldChg>
      <pc:sldChg chg="addSp delSp modSp">
        <pc:chgData name="Rebuschat, Patrick" userId="5e26681b-5557-4224-abbf-f55184a6e634" providerId="ADAL" clId="{C3218E5D-4527-764E-B222-4E6040777A18}" dt="2023-03-13T13:09:50.472" v="318" actId="14100"/>
        <pc:sldMkLst>
          <pc:docMk/>
          <pc:sldMk cId="2790327358" sldId="2091"/>
        </pc:sldMkLst>
        <pc:spChg chg="add mod">
          <ac:chgData name="Rebuschat, Patrick" userId="5e26681b-5557-4224-abbf-f55184a6e634" providerId="ADAL" clId="{C3218E5D-4527-764E-B222-4E6040777A18}" dt="2023-03-13T13:09:50.472" v="318" actId="14100"/>
          <ac:spMkLst>
            <pc:docMk/>
            <pc:sldMk cId="2790327358" sldId="2091"/>
            <ac:spMk id="5" creationId="{95026ABD-80DA-E440-9184-DA0DA4FC51F7}"/>
          </ac:spMkLst>
        </pc:spChg>
        <pc:spChg chg="mod">
          <ac:chgData name="Rebuschat, Patrick" userId="5e26681b-5557-4224-abbf-f55184a6e634" providerId="ADAL" clId="{C3218E5D-4527-764E-B222-4E6040777A18}" dt="2023-03-13T13:09:23.082" v="309" actId="1076"/>
          <ac:spMkLst>
            <pc:docMk/>
            <pc:sldMk cId="2790327358" sldId="2091"/>
            <ac:spMk id="10" creationId="{B660650C-DFAB-4D4B-B98A-C01EA9CD7EA9}"/>
          </ac:spMkLst>
        </pc:spChg>
        <pc:spChg chg="mod">
          <ac:chgData name="Rebuschat, Patrick" userId="5e26681b-5557-4224-abbf-f55184a6e634" providerId="ADAL" clId="{C3218E5D-4527-764E-B222-4E6040777A18}" dt="2023-03-13T13:09:37.927" v="314" actId="1076"/>
          <ac:spMkLst>
            <pc:docMk/>
            <pc:sldMk cId="2790327358" sldId="2091"/>
            <ac:spMk id="12" creationId="{0B95AD48-61BB-6E45-9C8F-F6C1E0C25A79}"/>
          </ac:spMkLst>
        </pc:spChg>
        <pc:picChg chg="add del mod">
          <ac:chgData name="Rebuschat, Patrick" userId="5e26681b-5557-4224-abbf-f55184a6e634" providerId="ADAL" clId="{C3218E5D-4527-764E-B222-4E6040777A18}" dt="2023-03-13T13:09:23.082" v="309" actId="1076"/>
          <ac:picMkLst>
            <pc:docMk/>
            <pc:sldMk cId="2790327358" sldId="2091"/>
            <ac:picMk id="2" creationId="{92E0A745-E0FF-324F-A336-DFC91432EAE4}"/>
          </ac:picMkLst>
        </pc:picChg>
        <pc:picChg chg="del">
          <ac:chgData name="Rebuschat, Patrick" userId="5e26681b-5557-4224-abbf-f55184a6e634" providerId="ADAL" clId="{C3218E5D-4527-764E-B222-4E6040777A18}" dt="2023-03-13T12:56:13.217" v="54" actId="478"/>
          <ac:picMkLst>
            <pc:docMk/>
            <pc:sldMk cId="2790327358" sldId="2091"/>
            <ac:picMk id="15" creationId="{762258C7-EF07-D249-A80D-E09D973284E6}"/>
          </ac:picMkLst>
        </pc:picChg>
      </pc:sldChg>
      <pc:sldChg chg="modSp">
        <pc:chgData name="Rebuschat, Patrick" userId="5e26681b-5557-4224-abbf-f55184a6e634" providerId="ADAL" clId="{C3218E5D-4527-764E-B222-4E6040777A18}" dt="2023-03-13T12:52:31.127" v="53" actId="20577"/>
        <pc:sldMkLst>
          <pc:docMk/>
          <pc:sldMk cId="2170016867" sldId="2104"/>
        </pc:sldMkLst>
        <pc:spChg chg="mod">
          <ac:chgData name="Rebuschat, Patrick" userId="5e26681b-5557-4224-abbf-f55184a6e634" providerId="ADAL" clId="{C3218E5D-4527-764E-B222-4E6040777A18}" dt="2023-03-13T12:52:31.127" v="53" actId="20577"/>
          <ac:spMkLst>
            <pc:docMk/>
            <pc:sldMk cId="2170016867" sldId="2104"/>
            <ac:spMk id="12" creationId="{0B95AD48-61BB-6E45-9C8F-F6C1E0C25A79}"/>
          </ac:spMkLst>
        </pc:spChg>
      </pc:sldChg>
      <pc:sldChg chg="del">
        <pc:chgData name="Rebuschat, Patrick" userId="5e26681b-5557-4224-abbf-f55184a6e634" providerId="ADAL" clId="{C3218E5D-4527-764E-B222-4E6040777A18}" dt="2023-03-13T12:52:08.624" v="49" actId="2696"/>
        <pc:sldMkLst>
          <pc:docMk/>
          <pc:sldMk cId="2871952325" sldId="2107"/>
        </pc:sldMkLst>
      </pc:sldChg>
      <pc:sldChg chg="del">
        <pc:chgData name="Rebuschat, Patrick" userId="5e26681b-5557-4224-abbf-f55184a6e634" providerId="ADAL" clId="{C3218E5D-4527-764E-B222-4E6040777A18}" dt="2023-03-13T13:06:28.275" v="165" actId="2696"/>
        <pc:sldMkLst>
          <pc:docMk/>
          <pc:sldMk cId="1918213885" sldId="2112"/>
        </pc:sldMkLst>
      </pc:sldChg>
      <pc:sldChg chg="addSp delSp modSp delAnim modAnim">
        <pc:chgData name="Rebuschat, Patrick" userId="5e26681b-5557-4224-abbf-f55184a6e634" providerId="ADAL" clId="{C3218E5D-4527-764E-B222-4E6040777A18}" dt="2023-03-13T13:18:33.670" v="632" actId="20577"/>
        <pc:sldMkLst>
          <pc:docMk/>
          <pc:sldMk cId="1576971884" sldId="2113"/>
        </pc:sldMkLst>
        <pc:spChg chg="mod">
          <ac:chgData name="Rebuschat, Patrick" userId="5e26681b-5557-4224-abbf-f55184a6e634" providerId="ADAL" clId="{C3218E5D-4527-764E-B222-4E6040777A18}" dt="2023-03-13T13:17:55.838" v="589" actId="1035"/>
          <ac:spMkLst>
            <pc:docMk/>
            <pc:sldMk cId="1576971884" sldId="2113"/>
            <ac:spMk id="4" creationId="{CFB32F2A-5965-FB4B-9C53-57A58C820A01}"/>
          </ac:spMkLst>
        </pc:spChg>
        <pc:spChg chg="del mod">
          <ac:chgData name="Rebuschat, Patrick" userId="5e26681b-5557-4224-abbf-f55184a6e634" providerId="ADAL" clId="{C3218E5D-4527-764E-B222-4E6040777A18}" dt="2023-03-13T13:15:34.108" v="455" actId="478"/>
          <ac:spMkLst>
            <pc:docMk/>
            <pc:sldMk cId="1576971884" sldId="2113"/>
            <ac:spMk id="7" creationId="{9F9C4784-8D30-1A4A-BFAD-919897C5D302}"/>
          </ac:spMkLst>
        </pc:spChg>
        <pc:spChg chg="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9" creationId="{0024DBBA-42E7-F94C-A648-DCE9D5D2D560}"/>
          </ac:spMkLst>
        </pc:spChg>
        <pc:spChg chg="del mod">
          <ac:chgData name="Rebuschat, Patrick" userId="5e26681b-5557-4224-abbf-f55184a6e634" providerId="ADAL" clId="{C3218E5D-4527-764E-B222-4E6040777A18}" dt="2023-03-13T13:13:46.614" v="374" actId="478"/>
          <ac:spMkLst>
            <pc:docMk/>
            <pc:sldMk cId="1576971884" sldId="2113"/>
            <ac:spMk id="10" creationId="{B660650C-DFAB-4D4B-B98A-C01EA9CD7EA9}"/>
          </ac:spMkLst>
        </pc:spChg>
        <pc:spChg chg="mod">
          <ac:chgData name="Rebuschat, Patrick" userId="5e26681b-5557-4224-abbf-f55184a6e634" providerId="ADAL" clId="{C3218E5D-4527-764E-B222-4E6040777A18}" dt="2023-03-13T13:18:33.670" v="632" actId="20577"/>
          <ac:spMkLst>
            <pc:docMk/>
            <pc:sldMk cId="1576971884" sldId="2113"/>
            <ac:spMk id="12" creationId="{0B95AD48-61BB-6E45-9C8F-F6C1E0C25A79}"/>
          </ac:spMkLst>
        </pc:spChg>
        <pc:spChg chg="add 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13" creationId="{5E129223-24F0-EA4C-A377-38DC11571628}"/>
          </ac:spMkLst>
        </pc:spChg>
        <pc:spChg chg="add 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14" creationId="{1629EA7C-1408-9442-95D2-990B9D7E0964}"/>
          </ac:spMkLst>
        </pc:spChg>
        <pc:picChg chg="del">
          <ac:chgData name="Rebuschat, Patrick" userId="5e26681b-5557-4224-abbf-f55184a6e634" providerId="ADAL" clId="{C3218E5D-4527-764E-B222-4E6040777A18}" dt="2023-03-13T13:11:11.759" v="337" actId="478"/>
          <ac:picMkLst>
            <pc:docMk/>
            <pc:sldMk cId="1576971884" sldId="2113"/>
            <ac:picMk id="2" creationId="{2C164F4C-D7C2-DB4D-85E6-D8052BCE29E2}"/>
          </ac:picMkLst>
        </pc:picChg>
        <pc:picChg chg="del">
          <ac:chgData name="Rebuschat, Patrick" userId="5e26681b-5557-4224-abbf-f55184a6e634" providerId="ADAL" clId="{C3218E5D-4527-764E-B222-4E6040777A18}" dt="2023-03-13T13:11:08.361" v="334" actId="478"/>
          <ac:picMkLst>
            <pc:docMk/>
            <pc:sldMk cId="1576971884" sldId="2113"/>
            <ac:picMk id="5" creationId="{090345D0-5E9E-9045-884C-8AA92425E56D}"/>
          </ac:picMkLst>
        </pc:picChg>
        <pc:picChg chg="add mod modCrop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6" creationId="{F65710F3-8D92-0E4D-BE29-FD6001D77334}"/>
          </ac:picMkLst>
        </pc:picChg>
        <pc:picChg chg="add mod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8" creationId="{4E91365C-206F-9145-880D-5A973FFE9D9F}"/>
          </ac:picMkLst>
        </pc:picChg>
        <pc:picChg chg="add mod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11" creationId="{2A89063D-90AD-AA4E-AB20-998B6DA703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3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70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8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02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duration as a function of word frequency; each point represents the average response duration for a particular word;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scaled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mically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(see Chapter 5); the line represents the linear regression fit; the white square represents the intercept (the point where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0)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95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duration as a function of word frequency; each point represents the average response duration for a particular word;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scaled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mically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(see Chapter 5); the line represents the linear regression fit; the white square represents the intercept (the point where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0)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61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duration as a function of word frequency; each point represents the average response duration for a particular word;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scaled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mically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(see Chapter 5); the line represents the linear regression fit; the white square represents the intercept (the point where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0)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02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duration as a function of word frequency; each point represents the average response duration for a particular word; the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scaled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mically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(see Chapter 5); the line represents the linear regression fit; the white square represents the intercept (the point where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0)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7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1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https://r4ds.had.co.nz/r-</a:t>
            </a:r>
            <a:r>
              <a:rPr lang="en-US" dirty="0" err="1"/>
              <a:t>markdown.html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osf.io</a:t>
            </a:r>
            <a:r>
              <a:rPr lang="en-US" dirty="0"/>
              <a:t>/2j6pe/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81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91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https://r4ds.had.co.nz/r-</a:t>
            </a:r>
            <a:r>
              <a:rPr lang="en-US" dirty="0" err="1"/>
              <a:t>markdown.html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osf.io</a:t>
            </a:r>
            <a:r>
              <a:rPr lang="en-US" dirty="0"/>
              <a:t>/2j6pe/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93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https://r4ds.had.co.nz/r-</a:t>
            </a:r>
            <a:r>
              <a:rPr lang="en-US" dirty="0" err="1"/>
              <a:t>markdown.html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6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https://r4ds.had.co.nz/r-</a:t>
            </a:r>
            <a:r>
              <a:rPr lang="en-US" dirty="0" err="1"/>
              <a:t>markdown.html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243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https://r4ds.had.co.nz/r-</a:t>
            </a:r>
            <a:r>
              <a:rPr lang="en-US" dirty="0" err="1"/>
              <a:t>markdown.html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0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49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9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21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2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5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84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5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654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95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7BC6B07-530C-4694-A931-F01DB01EE33E}"/>
              </a:ext>
            </a:extLst>
          </p:cNvPr>
          <p:cNvSpPr/>
          <p:nvPr userDrawn="1"/>
        </p:nvSpPr>
        <p:spPr>
          <a:xfrm>
            <a:off x="153823" y="145278"/>
            <a:ext cx="8810715" cy="6546079"/>
          </a:xfrm>
          <a:custGeom>
            <a:avLst/>
            <a:gdLst/>
            <a:ahLst/>
            <a:cxnLst/>
            <a:rect l="l" t="t" r="r" b="b"/>
            <a:pathLst>
              <a:path w="8999220" h="6713220">
                <a:moveTo>
                  <a:pt x="0" y="6713004"/>
                </a:moveTo>
                <a:lnTo>
                  <a:pt x="8999004" y="6713004"/>
                </a:lnTo>
                <a:lnTo>
                  <a:pt x="8999004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8DC6395-2EE1-48E0-B1B8-D97ECF815E87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D9FAC59-F82E-45D3-AACC-CA5CBCBD0A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D173A2F-4A2C-4B5B-9ABD-51792F8F6DFD}"/>
              </a:ext>
            </a:extLst>
          </p:cNvPr>
          <p:cNvSpPr/>
          <p:nvPr userDrawn="1"/>
        </p:nvSpPr>
        <p:spPr>
          <a:xfrm>
            <a:off x="824129" y="3779995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2279AC1B-5D11-4558-91B3-5BC464197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45E5DA3-9E0D-4EA5-8A27-51E6CF3F145E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89FBDE8A-B290-48D7-BAC7-DD77AF9D7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E0242F6-5B19-4916-9E05-493DA5A6E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196" y="67020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5">
                <a:moveTo>
                  <a:pt x="0" y="0"/>
                </a:moveTo>
                <a:lnTo>
                  <a:pt x="0" y="748474"/>
                </a:lnTo>
              </a:path>
            </a:pathLst>
          </a:custGeom>
          <a:ln w="22631">
            <a:solidFill>
              <a:srgbClr val="6A73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 descr="University Academy 92 Manchester">
            <a:extLst>
              <a:ext uri="{FF2B5EF4-FFF2-40B4-BE49-F238E27FC236}">
                <a16:creationId xmlns:a16="http://schemas.microsoft.com/office/drawing/2014/main" id="{23741D02-BEA4-4812-BE2B-4A58E2A4CA48}"/>
              </a:ext>
            </a:extLst>
          </p:cNvPr>
          <p:cNvSpPr/>
          <p:nvPr userDrawn="1"/>
        </p:nvSpPr>
        <p:spPr>
          <a:xfrm>
            <a:off x="4097947" y="766318"/>
            <a:ext cx="1220660" cy="640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 descr="Blackburn College">
            <a:extLst>
              <a:ext uri="{FF2B5EF4-FFF2-40B4-BE49-F238E27FC236}">
                <a16:creationId xmlns:a16="http://schemas.microsoft.com/office/drawing/2014/main" id="{4460A8C7-4BF2-4DF5-AE02-3E450CBC020D}"/>
              </a:ext>
            </a:extLst>
          </p:cNvPr>
          <p:cNvSpPr/>
          <p:nvPr userDrawn="1"/>
        </p:nvSpPr>
        <p:spPr>
          <a:xfrm>
            <a:off x="2436480" y="782845"/>
            <a:ext cx="1453349" cy="509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 descr="Furness College">
            <a:extLst>
              <a:ext uri="{FF2B5EF4-FFF2-40B4-BE49-F238E27FC236}">
                <a16:creationId xmlns:a16="http://schemas.microsoft.com/office/drawing/2014/main" id="{EE04F283-2CA8-45EA-95F1-01B0D9B8A14F}"/>
              </a:ext>
            </a:extLst>
          </p:cNvPr>
          <p:cNvSpPr/>
          <p:nvPr userDrawn="1"/>
        </p:nvSpPr>
        <p:spPr>
          <a:xfrm>
            <a:off x="794449" y="768764"/>
            <a:ext cx="1472002" cy="576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37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F025D24-2A1F-4A67-B11B-BBB27058480F}"/>
              </a:ext>
            </a:extLst>
          </p:cNvPr>
          <p:cNvSpPr/>
          <p:nvPr userDrawn="1"/>
        </p:nvSpPr>
        <p:spPr>
          <a:xfrm>
            <a:off x="170917" y="170916"/>
            <a:ext cx="8802168" cy="6537533"/>
          </a:xfrm>
          <a:custGeom>
            <a:avLst/>
            <a:gdLst/>
            <a:ahLst/>
            <a:cxnLst/>
            <a:rect l="l" t="t" r="r" b="b"/>
            <a:pathLst>
              <a:path w="8999855" h="6713855">
                <a:moveTo>
                  <a:pt x="0" y="6713410"/>
                </a:moveTo>
                <a:lnTo>
                  <a:pt x="8999410" y="6713410"/>
                </a:lnTo>
                <a:lnTo>
                  <a:pt x="8999410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19778BA-78CF-4F59-A9D6-A20950FB3B1D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0625C31-2A9C-4627-8FD8-77B68A2A7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2571"/>
            <a:ext cx="7886700" cy="4014315"/>
          </a:xfrm>
        </p:spPr>
        <p:txBody>
          <a:bodyPr/>
          <a:lstStyle>
            <a:lvl1pPr>
              <a:spcBef>
                <a:spcPts val="960"/>
              </a:spcBef>
              <a:buClr>
                <a:srgbClr val="AEB4B9"/>
              </a:buClr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15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AB56063-C065-4615-AFC7-4C57FC33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 descr="Lancaster University">
            <a:extLst>
              <a:ext uri="{FF2B5EF4-FFF2-40B4-BE49-F238E27FC236}">
                <a16:creationId xmlns:a16="http://schemas.microsoft.com/office/drawing/2014/main" id="{6DA54611-9D21-4ACE-A640-5AE6BB84A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092569"/>
            <a:ext cx="7011865" cy="4014317"/>
          </a:xfrm>
        </p:spPr>
        <p:txBody>
          <a:bodyPr/>
          <a:lstStyle>
            <a:lvl1pPr marL="0" indent="0">
              <a:spcBef>
                <a:spcPts val="960"/>
              </a:spcBef>
              <a:buClr>
                <a:srgbClr val="AEB4B9"/>
              </a:buClr>
              <a:buNone/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46FC20C-FB86-4874-BEA9-18FB8BD1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12CCF8-17A7-457E-88AC-25B11FB5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748BDBDA-A7FA-4360-8B54-69F175B28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5705" y="2205022"/>
            <a:ext cx="7434930" cy="1399152"/>
          </a:xfrm>
        </p:spPr>
        <p:txBody>
          <a:bodyPr anchor="b">
            <a:normAutofit/>
          </a:bodyPr>
          <a:lstStyle>
            <a:lvl1pPr algn="l">
              <a:lnSpc>
                <a:spcPts val="3300"/>
              </a:lnSpc>
              <a:spcBef>
                <a:spcPts val="832"/>
              </a:spcBef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DBCC1D-FAB7-4466-BDC3-BEF34506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F8A9E9D-EA51-4193-885C-A9F0845D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091" y="3845584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34997FEC-8F79-47A3-A568-1CC27D45B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60" y="1858523"/>
            <a:ext cx="3868340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60" y="2505075"/>
            <a:ext cx="3868340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858523"/>
            <a:ext cx="3887391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2D96272-B6FE-48B8-8E57-484427500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B714264-F8FF-4258-B4EE-B3548F169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618DBC-FC1D-459B-8E1E-C65F284C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 descr="Lancaster University">
            <a:extLst>
              <a:ext uri="{FF2B5EF4-FFF2-40B4-BE49-F238E27FC236}">
                <a16:creationId xmlns:a16="http://schemas.microsoft.com/office/drawing/2014/main" id="{2CBC7160-5C30-425D-A5BA-EFAFF03A0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4EA18C7-0A5B-4754-87DB-56029965C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6B0ED-30AC-43D0-AC8A-25DADB23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94FC4F8C-FC3E-4621-A8E4-01B9FA26E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B228C834-E0BF-4130-9AA4-11A4C62B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03" y="95973"/>
            <a:ext cx="8964539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5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67" r:id="rId2"/>
    <p:sldLayoutId id="2147483683" r:id="rId3"/>
    <p:sldLayoutId id="2147483682" r:id="rId4"/>
    <p:sldLayoutId id="2147483668" r:id="rId5"/>
    <p:sldLayoutId id="2147483684" r:id="rId6"/>
    <p:sldLayoutId id="2147483679" r:id="rId7"/>
    <p:sldLayoutId id="2147483653" r:id="rId8"/>
    <p:sldLayoutId id="2147483672" r:id="rId9"/>
    <p:sldLayoutId id="214748368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2j6pe/" TargetMode="External"/><Relationship Id="rId2" Type="http://schemas.openxmlformats.org/officeDocument/2006/relationships/hyperlink" Target="https://osf.io/pn5a4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ris-database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tiff"/><Relationship Id="rId4" Type="http://schemas.openxmlformats.org/officeDocument/2006/relationships/hyperlink" Target="https://osf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registries?view_only=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hyperlink" Target="https://osf.io/" TargetMode="Externa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2j6p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848541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markdown.rstudio.com/index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rmarkdown.rstudio.com/index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20,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6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Example: t-test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 statistic: t-value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degrees of freedom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p-value</a:t>
            </a:r>
          </a:p>
          <a:p>
            <a:endParaRPr lang="en-GB" dirty="0"/>
          </a:p>
          <a:p>
            <a:r>
              <a:rPr lang="en-GB" dirty="0"/>
              <a:t>Example: ANOVA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 statistic: F-value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degrees of freedom (between and within)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p-value</a:t>
            </a:r>
          </a:p>
          <a:p>
            <a:endParaRPr lang="en-GB" dirty="0"/>
          </a:p>
          <a:p>
            <a:r>
              <a:rPr lang="en-GB" dirty="0"/>
              <a:t> </a:t>
            </a:r>
          </a:p>
          <a:p>
            <a:r>
              <a:rPr lang="en-GB" dirty="0"/>
              <a:t>We could report the result of the significance test as follows, following APA style. “An independent samples t-test showed that the difference </a:t>
            </a:r>
            <a:r>
              <a:rPr lang="en-GB" dirty="0" err="1"/>
              <a:t>betweeen</a:t>
            </a:r>
            <a:r>
              <a:rPr lang="en-GB" dirty="0"/>
              <a:t> groups was not significant, t(198) = -0.80019, p-value = 0.4246.” (The degrees of freedom are in the parentheses.)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Note: APA guidelines say we can round p-values to two or three decimals. Here, the actual value was p = .2123, so I rounded this to p =  .212.</a:t>
            </a:r>
          </a:p>
          <a:p>
            <a:r>
              <a:rPr lang="en-GB" dirty="0"/>
              <a:t> </a:t>
            </a:r>
          </a:p>
          <a:p>
            <a:r>
              <a:rPr lang="en-GB" i="1" dirty="0"/>
              <a:t>A note on scientific notation and funny-looking p-values</a:t>
            </a:r>
            <a:endParaRPr lang="en-GB" dirty="0"/>
          </a:p>
          <a:p>
            <a:r>
              <a:rPr lang="en-GB" dirty="0"/>
              <a:t> </a:t>
            </a:r>
          </a:p>
          <a:p>
            <a:r>
              <a:rPr lang="en-GB" dirty="0"/>
              <a:t>When working with R, as we saw with an example earlier, you may sometimes get a very funny-looking p-value like the one below.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to report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22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000" dirty="0">
                <a:solidFill>
                  <a:srgbClr val="0070C0"/>
                </a:solidFill>
              </a:rPr>
              <a:t>“The mean score on the maths exam was 55.97 (SD = 11.21) for language group A, M = 60.24 (SD = 20.28) for language group B, and M = 81.89 (SD = 20.24) for language group C. Our calculation of Cohen’s d to measure the difference between the three means revealed a large effect, d = 1.553. </a:t>
            </a:r>
            <a:r>
              <a:rPr lang="en-US" sz="2000" dirty="0">
                <a:solidFill>
                  <a:srgbClr val="00B050"/>
                </a:solidFill>
              </a:rPr>
              <a:t>A one-way ANOVA demonstrated that the effect of native language on </a:t>
            </a:r>
            <a:r>
              <a:rPr lang="en-US" sz="2000" dirty="0" err="1">
                <a:solidFill>
                  <a:srgbClr val="00B050"/>
                </a:solidFill>
              </a:rPr>
              <a:t>maths</a:t>
            </a:r>
            <a:r>
              <a:rPr lang="en-US" sz="2000" dirty="0">
                <a:solidFill>
                  <a:srgbClr val="00B050"/>
                </a:solidFill>
              </a:rPr>
              <a:t> scores was significant, F(2, 197) = 40.23, p &lt; .001. Post-doc comparisons using Tukey’s HSD test further revealed a significant difference between language group A and C,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25.92, p &lt; .001, and between language group B and C,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25.92, p &lt; .001. The difference between language groups A and B was not significant,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4.27, p = .374. In other words, speakers of language C clearly outperformed the speakers of languages A and B in the </a:t>
            </a:r>
            <a:r>
              <a:rPr lang="en-US" sz="2000" dirty="0" err="1">
                <a:solidFill>
                  <a:srgbClr val="00B050"/>
                </a:solidFill>
              </a:rPr>
              <a:t>maths</a:t>
            </a:r>
            <a:r>
              <a:rPr lang="en-US" sz="2000" dirty="0">
                <a:solidFill>
                  <a:srgbClr val="00B050"/>
                </a:solidFill>
              </a:rPr>
              <a:t> exam.</a:t>
            </a:r>
            <a:r>
              <a:rPr lang="en-GB" sz="2000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of how you might write-up an ANOVA test result</a:t>
            </a:r>
          </a:p>
        </p:txBody>
      </p:sp>
    </p:spTree>
    <p:extLst>
      <p:ext uri="{BB962C8B-B14F-4D97-AF65-F5344CB8AC3E}">
        <p14:creationId xmlns:p14="http://schemas.microsoft.com/office/powerpoint/2010/main" val="233035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Correlations and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Correlations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7508353" cy="4014317"/>
          </a:xfrm>
        </p:spPr>
        <p:txBody>
          <a:bodyPr>
            <a:noAutofit/>
          </a:bodyPr>
          <a:lstStyle/>
          <a:p>
            <a:r>
              <a:rPr lang="en-GB" dirty="0"/>
              <a:t>A measure of the existence and magnitude of a relationship between two variables. 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positive correlation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tells us that the two variables go up in step with each other, as in the example in the graph above.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GB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negative (or inverse) correlation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tells us that, as one variable goes up, the other one goes down.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1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to interpret correlation coefficients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100818" cy="3973393"/>
          </a:xfrm>
        </p:spPr>
        <p:txBody>
          <a:bodyPr>
            <a:noAutofit/>
          </a:bodyPr>
          <a:lstStyle/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tests: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dirty="0"/>
              <a:t>Pearson’s r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dirty="0"/>
              <a:t>Spearman’s rho (</a:t>
            </a:r>
            <a:r>
              <a:rPr lang="en-GB" sz="2200" dirty="0" err="1"/>
              <a:t>ρ</a:t>
            </a:r>
            <a:r>
              <a:rPr lang="en-GB" sz="2200" dirty="0"/>
              <a:t>)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200" dirty="0"/>
              <a:t>Kendall’s tau (</a:t>
            </a:r>
            <a:r>
              <a:rPr lang="en-GB" sz="2200" dirty="0" err="1"/>
              <a:t>τ</a:t>
            </a:r>
            <a:r>
              <a:rPr lang="en-GB" sz="2200" dirty="0"/>
              <a:t>) </a:t>
            </a:r>
          </a:p>
          <a:p>
            <a:pPr lvl="0"/>
            <a:endParaRPr lang="en-GB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to ± 0.1 = no relationship</a:t>
            </a:r>
          </a:p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 0.1 to 0.3 = small relationship</a:t>
            </a:r>
          </a:p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 0.3 to 0.5 = moderate relationship</a:t>
            </a:r>
          </a:p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 0.5 to 1.0 = large relationship</a:t>
            </a:r>
          </a:p>
          <a:p>
            <a:pPr lvl="0">
              <a:spcAft>
                <a:spcPts val="0"/>
              </a:spcAft>
            </a:pPr>
            <a:r>
              <a:rPr lang="en-GB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±1 = a perfect correlation.</a:t>
            </a:r>
          </a:p>
          <a:p>
            <a:pPr lvl="0">
              <a:spcAft>
                <a:spcPts val="0"/>
              </a:spcAft>
            </a:pPr>
            <a:endParaRPr lang="en-GB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41EA5-E7B6-9540-93C5-7E9DAF627084}"/>
              </a:ext>
            </a:extLst>
          </p:cNvPr>
          <p:cNvSpPr/>
          <p:nvPr/>
        </p:nvSpPr>
        <p:spPr>
          <a:xfrm>
            <a:off x="-1440174" y="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3E27D-4E23-4E4C-80DB-4B936B0B826E}"/>
              </a:ext>
            </a:extLst>
          </p:cNvPr>
          <p:cNvGrpSpPr/>
          <p:nvPr/>
        </p:nvGrpSpPr>
        <p:grpSpPr>
          <a:xfrm>
            <a:off x="4326068" y="1690689"/>
            <a:ext cx="4584700" cy="3352800"/>
            <a:chOff x="4407090" y="2668298"/>
            <a:chExt cx="4584700" cy="3352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8BB0B0-B9AF-114C-8CC7-BC5994BB4A4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407090" y="2668298"/>
              <a:ext cx="4584700" cy="33528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8EDFAE-C41C-DF4D-9BC2-EBB1EC25C26F}"/>
                </a:ext>
              </a:extLst>
            </p:cNvPr>
            <p:cNvSpPr/>
            <p:nvPr/>
          </p:nvSpPr>
          <p:spPr>
            <a:xfrm>
              <a:off x="5164092" y="3412065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100" dirty="0">
                  <a:solidFill>
                    <a:srgbClr val="C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</a:rPr>
                <a:t>r = .75</a:t>
              </a:r>
              <a:r>
                <a:rPr lang="en-GB" dirty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9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regression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Correlation: a (rough) measure of the existence and magnitude of a relationship between two variables.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It does </a:t>
            </a:r>
            <a:r>
              <a:rPr lang="en-GB" sz="2400" b="1" dirty="0"/>
              <a:t>not</a:t>
            </a:r>
            <a:r>
              <a:rPr lang="en-GB" sz="2400" dirty="0"/>
              <a:t> enable us to make actual </a:t>
            </a:r>
            <a:r>
              <a:rPr lang="en-GB" sz="2400" b="1" dirty="0">
                <a:solidFill>
                  <a:srgbClr val="B5121B"/>
                </a:solidFill>
              </a:rPr>
              <a:t>predictions</a:t>
            </a:r>
            <a:r>
              <a:rPr lang="en-GB" sz="2400" dirty="0"/>
              <a:t> about other data values that have not been observed in our sample.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Neither does it allow us to characterize the relationship between the variables more explicitly in the form of a theoretical model </a:t>
            </a:r>
            <a:r>
              <a:rPr lang="en-GB" sz="2400" dirty="0">
                <a:solidFill>
                  <a:srgbClr val="B5121B"/>
                </a:solidFill>
              </a:rPr>
              <a:t>equation</a:t>
            </a:r>
            <a:r>
              <a:rPr lang="en-GB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For this, we need </a:t>
            </a:r>
            <a:r>
              <a:rPr lang="en-GB" sz="2400" b="1" dirty="0"/>
              <a:t>(linear) regression.</a:t>
            </a:r>
          </a:p>
        </p:txBody>
      </p:sp>
    </p:spTree>
    <p:extLst>
      <p:ext uri="{BB962C8B-B14F-4D97-AF65-F5344CB8AC3E}">
        <p14:creationId xmlns:p14="http://schemas.microsoft.com/office/powerpoint/2010/main" val="1983356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i="1" dirty="0"/>
              <a:t>y = a + </a:t>
            </a:r>
            <a:r>
              <a:rPr lang="en-GB" sz="3600" i="1" dirty="0" err="1"/>
              <a:t>bx</a:t>
            </a:r>
            <a:endParaRPr lang="en-GB" sz="3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Value</a:t>
            </a:r>
            <a:r>
              <a:rPr lang="en-GB" b="1" i="1" dirty="0"/>
              <a:t> </a:t>
            </a:r>
            <a:r>
              <a:rPr lang="en-GB" i="1" dirty="0"/>
              <a:t>y</a:t>
            </a:r>
            <a:r>
              <a:rPr lang="en-GB" dirty="0"/>
              <a:t> is the </a:t>
            </a:r>
            <a:r>
              <a:rPr lang="en-GB" b="1" dirty="0"/>
              <a:t>dependent (or outcome) variable</a:t>
            </a:r>
            <a:r>
              <a:rPr lang="en-GB" dirty="0"/>
              <a:t> </a:t>
            </a:r>
          </a:p>
          <a:p>
            <a:r>
              <a:rPr lang="en-GB" dirty="0"/>
              <a:t>Value </a:t>
            </a:r>
            <a:r>
              <a:rPr lang="en-GB" i="1" dirty="0"/>
              <a:t>x</a:t>
            </a:r>
            <a:r>
              <a:rPr lang="en-GB" dirty="0"/>
              <a:t> is the </a:t>
            </a:r>
            <a:r>
              <a:rPr lang="en-GB" b="1" dirty="0"/>
              <a:t>independent (or predictor)</a:t>
            </a:r>
            <a:r>
              <a:rPr lang="en-GB" dirty="0"/>
              <a:t> variable.</a:t>
            </a:r>
          </a:p>
          <a:p>
            <a:r>
              <a:rPr lang="en-GB" dirty="0"/>
              <a:t>Values </a:t>
            </a:r>
            <a:r>
              <a:rPr lang="en-GB" i="1" dirty="0"/>
              <a:t>a</a:t>
            </a:r>
            <a:r>
              <a:rPr lang="en-GB" dirty="0"/>
              <a:t> and </a:t>
            </a:r>
            <a:r>
              <a:rPr lang="en-GB" i="1" dirty="0"/>
              <a:t>b</a:t>
            </a:r>
            <a:r>
              <a:rPr lang="en-GB" dirty="0"/>
              <a:t> are known as the </a:t>
            </a:r>
            <a:r>
              <a:rPr lang="en-GB" b="1" dirty="0"/>
              <a:t>coefficients</a:t>
            </a:r>
            <a:r>
              <a:rPr lang="en-GB" dirty="0"/>
              <a:t> of the regression equation.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Coefficient </a:t>
            </a:r>
            <a:r>
              <a:rPr lang="en-GB" i="1" dirty="0"/>
              <a:t>a</a:t>
            </a:r>
            <a:r>
              <a:rPr lang="en-GB" dirty="0"/>
              <a:t> is the </a:t>
            </a:r>
            <a:r>
              <a:rPr lang="en-GB" b="1" dirty="0"/>
              <a:t>intercept, </a:t>
            </a:r>
            <a:r>
              <a:rPr lang="en-GB" dirty="0"/>
              <a:t>the point at which the regression line hits the vertical (y) axis, when x = 0.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Coefficient </a:t>
            </a:r>
            <a:r>
              <a:rPr lang="en-GB" i="1" dirty="0"/>
              <a:t>b</a:t>
            </a:r>
            <a:r>
              <a:rPr lang="en-GB" dirty="0"/>
              <a:t> is known as the </a:t>
            </a:r>
            <a:r>
              <a:rPr lang="en-GB" b="1" dirty="0"/>
              <a:t>slope</a:t>
            </a:r>
            <a:r>
              <a:rPr lang="en-GB" dirty="0"/>
              <a:t> of the regression line and determines how steep its gradient is.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57479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Max.Price</a:t>
            </a:r>
            <a:r>
              <a:rPr lang="en-GB" sz="3200" dirty="0"/>
              <a:t> = -0.65 + (0.16 × Horsepower)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06EC8-E60A-E94A-80F0-04C86F5870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8623" y="1960331"/>
            <a:ext cx="5034826" cy="3711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A7235F-10F5-1445-A0BE-7173EB279F47}"/>
              </a:ext>
            </a:extLst>
          </p:cNvPr>
          <p:cNvSpPr/>
          <p:nvPr/>
        </p:nvSpPr>
        <p:spPr>
          <a:xfrm>
            <a:off x="608826" y="2438470"/>
            <a:ext cx="31297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Max. price = </a:t>
            </a:r>
            <a:r>
              <a:rPr lang="en-GB" sz="2400" b="1" dirty="0"/>
              <a:t>outcome variable</a:t>
            </a:r>
          </a:p>
          <a:p>
            <a:endParaRPr lang="en-GB" sz="2400" dirty="0"/>
          </a:p>
          <a:p>
            <a:r>
              <a:rPr lang="en-GB" sz="2400" dirty="0"/>
              <a:t>Horsepower = </a:t>
            </a:r>
            <a:r>
              <a:rPr lang="en-GB" sz="2400" b="1" dirty="0"/>
              <a:t>predictor variable</a:t>
            </a:r>
          </a:p>
          <a:p>
            <a:endParaRPr lang="en-GB" sz="2400" dirty="0"/>
          </a:p>
          <a:p>
            <a:r>
              <a:rPr lang="en-GB" sz="2400" dirty="0"/>
              <a:t>Coefficients: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-0.65 = </a:t>
            </a:r>
            <a:r>
              <a:rPr lang="en-GB" sz="2400" b="1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0.16 = </a:t>
            </a:r>
            <a:r>
              <a:rPr lang="en-GB" sz="2400" b="1" dirty="0"/>
              <a:t>slope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2311A9-EC9C-3944-B4FA-EFC3E7586C6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07271" y="3230581"/>
            <a:ext cx="1955170" cy="635363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E3F7A6-3167-034B-9B8E-CD4538D1462A}"/>
              </a:ext>
            </a:extLst>
          </p:cNvPr>
          <p:cNvSpPr txBox="1"/>
          <p:nvPr/>
        </p:nvSpPr>
        <p:spPr>
          <a:xfrm>
            <a:off x="4504456" y="2584250"/>
            <a:ext cx="2405629" cy="646331"/>
          </a:xfrm>
          <a:prstGeom prst="rect">
            <a:avLst/>
          </a:prstGeom>
          <a:noFill/>
          <a:ln>
            <a:solidFill>
              <a:srgbClr val="B5121B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Line represents the linear regression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7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C58FA0-2E6C-0341-825D-D90DDE4C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</a:t>
            </a:r>
            <a:r>
              <a:rPr lang="en-GB" b="1" baseline="30000" dirty="0"/>
              <a:t>2</a:t>
            </a:r>
            <a:r>
              <a:rPr lang="en-GB" baseline="30000" dirty="0"/>
              <a:t> </a:t>
            </a:r>
            <a:r>
              <a:rPr lang="en-GB" dirty="0"/>
              <a:t> measures the strength of the relationship between two variables. </a:t>
            </a:r>
          </a:p>
          <a:p>
            <a:r>
              <a:rPr lang="en-GB" dirty="0"/>
              <a:t>Values closer to 1 indicate a better model fit.</a:t>
            </a:r>
            <a:endParaRPr lang="en-GB" baseline="300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Linear regression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A7235F-10F5-1445-A0BE-7173EB279F47}"/>
              </a:ext>
            </a:extLst>
          </p:cNvPr>
          <p:cNvSpPr/>
          <p:nvPr/>
        </p:nvSpPr>
        <p:spPr>
          <a:xfrm>
            <a:off x="608826" y="243847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b="1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A1DC-50C4-1F40-85E4-F595D0B2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1" y="3614511"/>
            <a:ext cx="74549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24463-0C9D-394E-97F4-1B1EB8A80CE9}"/>
              </a:ext>
            </a:extLst>
          </p:cNvPr>
          <p:cNvSpPr txBox="1"/>
          <p:nvPr/>
        </p:nvSpPr>
        <p:spPr>
          <a:xfrm>
            <a:off x="1446836" y="3399067"/>
            <a:ext cx="1585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B5121B"/>
                </a:solidFill>
              </a:rPr>
              <a:t>Great fit!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72A32-D7B8-134D-96F2-0E4EE1057CCC}"/>
              </a:ext>
            </a:extLst>
          </p:cNvPr>
          <p:cNvSpPr txBox="1"/>
          <p:nvPr/>
        </p:nvSpPr>
        <p:spPr>
          <a:xfrm>
            <a:off x="6137745" y="3343478"/>
            <a:ext cx="1585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B5121B"/>
                </a:solidFill>
              </a:rPr>
              <a:t>So-so fit</a:t>
            </a:r>
          </a:p>
        </p:txBody>
      </p:sp>
    </p:spTree>
    <p:extLst>
      <p:ext uri="{BB962C8B-B14F-4D97-AF65-F5344CB8AC3E}">
        <p14:creationId xmlns:p14="http://schemas.microsoft.com/office/powerpoint/2010/main" val="55866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for categorical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50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Reminder from last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330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Categorical variables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Raw frequency data, not means, “count data”.</a:t>
            </a:r>
          </a:p>
          <a:p>
            <a:endParaRPr lang="en-GB" dirty="0"/>
          </a:p>
          <a:p>
            <a:r>
              <a:rPr lang="en-GB" dirty="0"/>
              <a:t>How many individual cases fall into a set of categories. </a:t>
            </a:r>
          </a:p>
          <a:p>
            <a:endParaRPr lang="en-GB" dirty="0"/>
          </a:p>
          <a:p>
            <a:r>
              <a:rPr lang="en-GB" dirty="0"/>
              <a:t>Example:</a:t>
            </a:r>
          </a:p>
          <a:p>
            <a:r>
              <a:rPr lang="en-GB" dirty="0"/>
              <a:t>Test scored on the basis of pass/fail, or letter grades used rather than numerical marks.</a:t>
            </a:r>
          </a:p>
          <a:p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4784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Contigency</a:t>
            </a:r>
            <a:r>
              <a:rPr lang="en-GB" dirty="0"/>
              <a:t> tables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Categorical data are normally represented in the form of a </a:t>
            </a:r>
            <a:r>
              <a:rPr lang="en-GB" sz="2400" b="1" dirty="0"/>
              <a:t>contingency table</a:t>
            </a:r>
            <a:r>
              <a:rPr lang="en-GB" sz="2400" dirty="0"/>
              <a:t>.</a:t>
            </a:r>
          </a:p>
          <a:p>
            <a:r>
              <a:rPr lang="en-GB" sz="2400" dirty="0"/>
              <a:t>The smallest type of contingency table is a </a:t>
            </a:r>
            <a:r>
              <a:rPr lang="en-GB" sz="2400" b="1" dirty="0"/>
              <a:t>2 x 2 table</a:t>
            </a:r>
            <a:r>
              <a:rPr lang="en-GB" sz="2400" dirty="0"/>
              <a:t>. That is, a table that represents two variables with two possible values each.</a:t>
            </a:r>
          </a:p>
          <a:p>
            <a:r>
              <a:rPr lang="en-GB" sz="2400" dirty="0"/>
              <a:t>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6D8F8-06BD-CE49-A838-9272870A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79" y="4349766"/>
            <a:ext cx="5194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0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Statistical tests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Three different tests: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Pearson’s chi-squared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Fisher’s exact 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Likelihood-ratio test</a:t>
            </a: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6D8F8-06BD-CE49-A838-9272870A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79" y="4349766"/>
            <a:ext cx="5194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After our analyses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45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PPDAC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87" y="1487768"/>
            <a:ext cx="2676377" cy="647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/>
              <a:t>Adapted from </a:t>
            </a:r>
            <a:r>
              <a:rPr lang="en-GB" sz="1200" dirty="0" err="1"/>
              <a:t>Spiegehalter</a:t>
            </a:r>
            <a:r>
              <a:rPr lang="en-GB" sz="1200" dirty="0"/>
              <a:t> (2019)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C56834-E52A-0942-9284-A8AB64F4A065}"/>
              </a:ext>
            </a:extLst>
          </p:cNvPr>
          <p:cNvGrpSpPr/>
          <p:nvPr/>
        </p:nvGrpSpPr>
        <p:grpSpPr>
          <a:xfrm>
            <a:off x="1396613" y="2541502"/>
            <a:ext cx="6350773" cy="3747454"/>
            <a:chOff x="577052" y="2843560"/>
            <a:chExt cx="6350773" cy="37474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110C6-9D6B-4643-9703-093703C93440}"/>
                </a:ext>
              </a:extLst>
            </p:cNvPr>
            <p:cNvSpPr/>
            <p:nvPr/>
          </p:nvSpPr>
          <p:spPr>
            <a:xfrm>
              <a:off x="2982952" y="2843560"/>
              <a:ext cx="1589048" cy="731685"/>
            </a:xfrm>
            <a:prstGeom prst="rect">
              <a:avLst/>
            </a:prstGeom>
            <a:noFill/>
            <a:ln>
              <a:solidFill>
                <a:srgbClr val="B512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PROBLEM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6AE63-3DED-1843-A645-D6D92CE3AB75}"/>
                </a:ext>
              </a:extLst>
            </p:cNvPr>
            <p:cNvSpPr/>
            <p:nvPr/>
          </p:nvSpPr>
          <p:spPr>
            <a:xfrm>
              <a:off x="5338777" y="3957533"/>
              <a:ext cx="1589048" cy="731685"/>
            </a:xfrm>
            <a:prstGeom prst="rect">
              <a:avLst/>
            </a:prstGeom>
            <a:noFill/>
            <a:ln>
              <a:solidFill>
                <a:srgbClr val="B512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PLAN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3F98F6-462C-7546-880B-A1A5EBB4EBF5}"/>
                </a:ext>
              </a:extLst>
            </p:cNvPr>
            <p:cNvSpPr/>
            <p:nvPr/>
          </p:nvSpPr>
          <p:spPr>
            <a:xfrm>
              <a:off x="577052" y="3976537"/>
              <a:ext cx="1589048" cy="731685"/>
            </a:xfrm>
            <a:prstGeom prst="rect">
              <a:avLst/>
            </a:prstGeom>
            <a:noFill/>
            <a:ln>
              <a:solidFill>
                <a:srgbClr val="B512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CONCLUSION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33A71C-60C9-C54A-B5FA-0D4C0350C23C}"/>
                </a:ext>
              </a:extLst>
            </p:cNvPr>
            <p:cNvSpPr/>
            <p:nvPr/>
          </p:nvSpPr>
          <p:spPr>
            <a:xfrm>
              <a:off x="4159403" y="5859329"/>
              <a:ext cx="1589048" cy="731685"/>
            </a:xfrm>
            <a:prstGeom prst="rect">
              <a:avLst/>
            </a:prstGeom>
            <a:noFill/>
            <a:ln>
              <a:solidFill>
                <a:srgbClr val="B512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88AD5C-9FCF-6343-8171-CB7D5515BB2B}"/>
                </a:ext>
              </a:extLst>
            </p:cNvPr>
            <p:cNvSpPr/>
            <p:nvPr/>
          </p:nvSpPr>
          <p:spPr>
            <a:xfrm>
              <a:off x="1776239" y="5859328"/>
              <a:ext cx="1589048" cy="731685"/>
            </a:xfrm>
            <a:prstGeom prst="rect">
              <a:avLst/>
            </a:prstGeom>
            <a:noFill/>
            <a:ln>
              <a:solidFill>
                <a:srgbClr val="B512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ANALYSIS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C48225C1-C307-AC4A-B782-334C24E54F70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>
              <a:off x="4572000" y="3209403"/>
              <a:ext cx="1561301" cy="748130"/>
            </a:xfrm>
            <a:prstGeom prst="curvedConnector2">
              <a:avLst/>
            </a:prstGeom>
            <a:ln>
              <a:solidFill>
                <a:srgbClr val="B5121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6F756E5D-07BF-2341-B53C-5EC88A8ED79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rot="5400000">
              <a:off x="4962229" y="4661104"/>
              <a:ext cx="1142958" cy="1199186"/>
            </a:xfrm>
            <a:prstGeom prst="curvedConnector2">
              <a:avLst/>
            </a:prstGeom>
            <a:ln>
              <a:solidFill>
                <a:srgbClr val="B5121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A502E7A1-8F2B-1448-806F-F3ED40281B3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99691" y="4674426"/>
              <a:ext cx="1142958" cy="1199186"/>
            </a:xfrm>
            <a:prstGeom prst="curvedConnector2">
              <a:avLst/>
            </a:prstGeom>
            <a:ln>
              <a:solidFill>
                <a:srgbClr val="B5121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EA231577-9E35-D747-B864-7DAA8AD9E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0487" y="3216875"/>
              <a:ext cx="1561301" cy="748130"/>
            </a:xfrm>
            <a:prstGeom prst="curvedConnector2">
              <a:avLst/>
            </a:prstGeom>
            <a:ln>
              <a:solidFill>
                <a:srgbClr val="B5121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BEB3FA-D082-C643-9651-A38197E428E2}"/>
              </a:ext>
            </a:extLst>
          </p:cNvPr>
          <p:cNvSpPr txBox="1"/>
          <p:nvPr/>
        </p:nvSpPr>
        <p:spPr>
          <a:xfrm>
            <a:off x="3390324" y="1436728"/>
            <a:ext cx="25339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Understanding and clearly defining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Deciding on strategy to answer the question(s)?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1E78B-F80B-C145-96F7-ADA6C0F9F922}"/>
              </a:ext>
            </a:extLst>
          </p:cNvPr>
          <p:cNvSpPr txBox="1"/>
          <p:nvPr/>
        </p:nvSpPr>
        <p:spPr>
          <a:xfrm>
            <a:off x="6862439" y="1997243"/>
            <a:ext cx="20251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What to measure and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Study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collection methods?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Ethics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Preregistration</a:t>
            </a:r>
            <a:r>
              <a:rPr lang="en-US" sz="1400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6047C6-C72C-554F-AF42-B635381A490E}"/>
              </a:ext>
            </a:extLst>
          </p:cNvPr>
          <p:cNvSpPr txBox="1"/>
          <p:nvPr/>
        </p:nvSpPr>
        <p:spPr>
          <a:xfrm>
            <a:off x="6773231" y="5482244"/>
            <a:ext cx="2025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Cleaning (from raw to tidy data)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C26DDA-FE9A-D040-933E-DE4C69FFF145}"/>
              </a:ext>
            </a:extLst>
          </p:cNvPr>
          <p:cNvSpPr txBox="1"/>
          <p:nvPr/>
        </p:nvSpPr>
        <p:spPr>
          <a:xfrm>
            <a:off x="190303" y="5478530"/>
            <a:ext cx="2025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Hypothesis testing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470B89-E42E-6845-8AFA-01A4BB1F83BC}"/>
              </a:ext>
            </a:extLst>
          </p:cNvPr>
          <p:cNvSpPr txBox="1"/>
          <p:nvPr/>
        </p:nvSpPr>
        <p:spPr>
          <a:xfrm>
            <a:off x="201454" y="1993529"/>
            <a:ext cx="2025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Dissemination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Sharing of data and scripts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ideas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989DAB-00E7-EC44-AAA2-C55B2AA0F25C}"/>
              </a:ext>
            </a:extLst>
          </p:cNvPr>
          <p:cNvSpPr txBox="1"/>
          <p:nvPr/>
        </p:nvSpPr>
        <p:spPr>
          <a:xfrm>
            <a:off x="3611177" y="3822935"/>
            <a:ext cx="1918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5121B"/>
                </a:solidFill>
              </a:rPr>
              <a:t>Open and reproducible science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7F2AD82-F1A6-AB43-A915-FA86E48E5F72}"/>
              </a:ext>
            </a:extLst>
          </p:cNvPr>
          <p:cNvCxnSpPr>
            <a:endCxn id="10" idx="1"/>
          </p:cNvCxnSpPr>
          <p:nvPr/>
        </p:nvCxnSpPr>
        <p:spPr>
          <a:xfrm>
            <a:off x="4184848" y="5921298"/>
            <a:ext cx="794116" cy="1816"/>
          </a:xfrm>
          <a:prstGeom prst="bentConnector3">
            <a:avLst/>
          </a:prstGeom>
          <a:ln>
            <a:solidFill>
              <a:srgbClr val="B5121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295F105D-92EB-7647-BE2C-0E9B98D81720}"/>
              </a:ext>
            </a:extLst>
          </p:cNvPr>
          <p:cNvSpPr/>
          <p:nvPr/>
        </p:nvSpPr>
        <p:spPr>
          <a:xfrm>
            <a:off x="851770" y="3231715"/>
            <a:ext cx="2855934" cy="1916482"/>
          </a:xfrm>
          <a:custGeom>
            <a:avLst/>
            <a:gdLst>
              <a:gd name="connsiteX0" fmla="*/ 1853852 w 2855934"/>
              <a:gd name="connsiteY0" fmla="*/ 87682 h 1916482"/>
              <a:gd name="connsiteX1" fmla="*/ 1766170 w 2855934"/>
              <a:gd name="connsiteY1" fmla="*/ 75156 h 1916482"/>
              <a:gd name="connsiteX2" fmla="*/ 1716066 w 2855934"/>
              <a:gd name="connsiteY2" fmla="*/ 62630 h 1916482"/>
              <a:gd name="connsiteX3" fmla="*/ 1515649 w 2855934"/>
              <a:gd name="connsiteY3" fmla="*/ 37578 h 1916482"/>
              <a:gd name="connsiteX4" fmla="*/ 1102290 w 2855934"/>
              <a:gd name="connsiteY4" fmla="*/ 50104 h 1916482"/>
              <a:gd name="connsiteX5" fmla="*/ 1039660 w 2855934"/>
              <a:gd name="connsiteY5" fmla="*/ 62630 h 1916482"/>
              <a:gd name="connsiteX6" fmla="*/ 951978 w 2855934"/>
              <a:gd name="connsiteY6" fmla="*/ 75156 h 1916482"/>
              <a:gd name="connsiteX7" fmla="*/ 751562 w 2855934"/>
              <a:gd name="connsiteY7" fmla="*/ 112734 h 1916482"/>
              <a:gd name="connsiteX8" fmla="*/ 688931 w 2855934"/>
              <a:gd name="connsiteY8" fmla="*/ 125260 h 1916482"/>
              <a:gd name="connsiteX9" fmla="*/ 651353 w 2855934"/>
              <a:gd name="connsiteY9" fmla="*/ 137786 h 1916482"/>
              <a:gd name="connsiteX10" fmla="*/ 588723 w 2855934"/>
              <a:gd name="connsiteY10" fmla="*/ 150312 h 1916482"/>
              <a:gd name="connsiteX11" fmla="*/ 488515 w 2855934"/>
              <a:gd name="connsiteY11" fmla="*/ 200417 h 1916482"/>
              <a:gd name="connsiteX12" fmla="*/ 350729 w 2855934"/>
              <a:gd name="connsiteY12" fmla="*/ 263047 h 1916482"/>
              <a:gd name="connsiteX13" fmla="*/ 263046 w 2855934"/>
              <a:gd name="connsiteY13" fmla="*/ 350729 h 1916482"/>
              <a:gd name="connsiteX14" fmla="*/ 237994 w 2855934"/>
              <a:gd name="connsiteY14" fmla="*/ 425885 h 1916482"/>
              <a:gd name="connsiteX15" fmla="*/ 250520 w 2855934"/>
              <a:gd name="connsiteY15" fmla="*/ 601249 h 1916482"/>
              <a:gd name="connsiteX16" fmla="*/ 288098 w 2855934"/>
              <a:gd name="connsiteY16" fmla="*/ 726510 h 1916482"/>
              <a:gd name="connsiteX17" fmla="*/ 300625 w 2855934"/>
              <a:gd name="connsiteY17" fmla="*/ 764088 h 1916482"/>
              <a:gd name="connsiteX18" fmla="*/ 313151 w 2855934"/>
              <a:gd name="connsiteY18" fmla="*/ 801666 h 1916482"/>
              <a:gd name="connsiteX19" fmla="*/ 363255 w 2855934"/>
              <a:gd name="connsiteY19" fmla="*/ 889348 h 1916482"/>
              <a:gd name="connsiteX20" fmla="*/ 413359 w 2855934"/>
              <a:gd name="connsiteY20" fmla="*/ 964504 h 1916482"/>
              <a:gd name="connsiteX21" fmla="*/ 438411 w 2855934"/>
              <a:gd name="connsiteY21" fmla="*/ 1002082 h 1916482"/>
              <a:gd name="connsiteX22" fmla="*/ 463463 w 2855934"/>
              <a:gd name="connsiteY22" fmla="*/ 1052186 h 1916482"/>
              <a:gd name="connsiteX23" fmla="*/ 501041 w 2855934"/>
              <a:gd name="connsiteY23" fmla="*/ 1077238 h 1916482"/>
              <a:gd name="connsiteX24" fmla="*/ 538619 w 2855934"/>
              <a:gd name="connsiteY24" fmla="*/ 1114817 h 1916482"/>
              <a:gd name="connsiteX25" fmla="*/ 651353 w 2855934"/>
              <a:gd name="connsiteY25" fmla="*/ 1177447 h 1916482"/>
              <a:gd name="connsiteX26" fmla="*/ 826718 w 2855934"/>
              <a:gd name="connsiteY26" fmla="*/ 1277655 h 1916482"/>
              <a:gd name="connsiteX27" fmla="*/ 889348 w 2855934"/>
              <a:gd name="connsiteY27" fmla="*/ 1302707 h 1916482"/>
              <a:gd name="connsiteX28" fmla="*/ 989556 w 2855934"/>
              <a:gd name="connsiteY28" fmla="*/ 1352811 h 1916482"/>
              <a:gd name="connsiteX29" fmla="*/ 1114816 w 2855934"/>
              <a:gd name="connsiteY29" fmla="*/ 1390389 h 1916482"/>
              <a:gd name="connsiteX30" fmla="*/ 1202498 w 2855934"/>
              <a:gd name="connsiteY30" fmla="*/ 1427967 h 1916482"/>
              <a:gd name="connsiteX31" fmla="*/ 1427967 w 2855934"/>
              <a:gd name="connsiteY31" fmla="*/ 1465545 h 1916482"/>
              <a:gd name="connsiteX32" fmla="*/ 1515649 w 2855934"/>
              <a:gd name="connsiteY32" fmla="*/ 1478071 h 1916482"/>
              <a:gd name="connsiteX33" fmla="*/ 1615857 w 2855934"/>
              <a:gd name="connsiteY33" fmla="*/ 1490597 h 1916482"/>
              <a:gd name="connsiteX34" fmla="*/ 1929008 w 2855934"/>
              <a:gd name="connsiteY34" fmla="*/ 1465545 h 1916482"/>
              <a:gd name="connsiteX35" fmla="*/ 2004164 w 2855934"/>
              <a:gd name="connsiteY35" fmla="*/ 1453019 h 1916482"/>
              <a:gd name="connsiteX36" fmla="*/ 2091846 w 2855934"/>
              <a:gd name="connsiteY36" fmla="*/ 1440493 h 1916482"/>
              <a:gd name="connsiteX37" fmla="*/ 2204581 w 2855934"/>
              <a:gd name="connsiteY37" fmla="*/ 1415441 h 1916482"/>
              <a:gd name="connsiteX38" fmla="*/ 2267211 w 2855934"/>
              <a:gd name="connsiteY38" fmla="*/ 1402915 h 1916482"/>
              <a:gd name="connsiteX39" fmla="*/ 2354893 w 2855934"/>
              <a:gd name="connsiteY39" fmla="*/ 1315233 h 1916482"/>
              <a:gd name="connsiteX40" fmla="*/ 2392471 w 2855934"/>
              <a:gd name="connsiteY40" fmla="*/ 1202499 h 1916482"/>
              <a:gd name="connsiteX41" fmla="*/ 2367419 w 2855934"/>
              <a:gd name="connsiteY41" fmla="*/ 1002082 h 1916482"/>
              <a:gd name="connsiteX42" fmla="*/ 2342367 w 2855934"/>
              <a:gd name="connsiteY42" fmla="*/ 876822 h 1916482"/>
              <a:gd name="connsiteX43" fmla="*/ 2292263 w 2855934"/>
              <a:gd name="connsiteY43" fmla="*/ 776614 h 1916482"/>
              <a:gd name="connsiteX44" fmla="*/ 2204581 w 2855934"/>
              <a:gd name="connsiteY44" fmla="*/ 676406 h 1916482"/>
              <a:gd name="connsiteX45" fmla="*/ 2066794 w 2855934"/>
              <a:gd name="connsiteY45" fmla="*/ 551145 h 1916482"/>
              <a:gd name="connsiteX46" fmla="*/ 1841326 w 2855934"/>
              <a:gd name="connsiteY46" fmla="*/ 425885 h 1916482"/>
              <a:gd name="connsiteX47" fmla="*/ 1716066 w 2855934"/>
              <a:gd name="connsiteY47" fmla="*/ 350729 h 1916482"/>
              <a:gd name="connsiteX48" fmla="*/ 1603331 w 2855934"/>
              <a:gd name="connsiteY48" fmla="*/ 325677 h 1916482"/>
              <a:gd name="connsiteX49" fmla="*/ 1528175 w 2855934"/>
              <a:gd name="connsiteY49" fmla="*/ 300625 h 1916482"/>
              <a:gd name="connsiteX50" fmla="*/ 1390389 w 2855934"/>
              <a:gd name="connsiteY50" fmla="*/ 275573 h 1916482"/>
              <a:gd name="connsiteX51" fmla="*/ 1327759 w 2855934"/>
              <a:gd name="connsiteY51" fmla="*/ 250521 h 1916482"/>
              <a:gd name="connsiteX52" fmla="*/ 1164920 w 2855934"/>
              <a:gd name="connsiteY52" fmla="*/ 225469 h 1916482"/>
              <a:gd name="connsiteX53" fmla="*/ 1052186 w 2855934"/>
              <a:gd name="connsiteY53" fmla="*/ 212943 h 1916482"/>
              <a:gd name="connsiteX54" fmla="*/ 713983 w 2855934"/>
              <a:gd name="connsiteY54" fmla="*/ 225469 h 1916482"/>
              <a:gd name="connsiteX55" fmla="*/ 626301 w 2855934"/>
              <a:gd name="connsiteY55" fmla="*/ 250521 h 1916482"/>
              <a:gd name="connsiteX56" fmla="*/ 576197 w 2855934"/>
              <a:gd name="connsiteY56" fmla="*/ 263047 h 1916482"/>
              <a:gd name="connsiteX57" fmla="*/ 475989 w 2855934"/>
              <a:gd name="connsiteY57" fmla="*/ 338203 h 1916482"/>
              <a:gd name="connsiteX58" fmla="*/ 425885 w 2855934"/>
              <a:gd name="connsiteY58" fmla="*/ 375781 h 1916482"/>
              <a:gd name="connsiteX59" fmla="*/ 350729 w 2855934"/>
              <a:gd name="connsiteY59" fmla="*/ 475989 h 1916482"/>
              <a:gd name="connsiteX60" fmla="*/ 275572 w 2855934"/>
              <a:gd name="connsiteY60" fmla="*/ 588723 h 1916482"/>
              <a:gd name="connsiteX61" fmla="*/ 250520 w 2855934"/>
              <a:gd name="connsiteY61" fmla="*/ 663880 h 1916482"/>
              <a:gd name="connsiteX62" fmla="*/ 225468 w 2855934"/>
              <a:gd name="connsiteY62" fmla="*/ 839244 h 1916482"/>
              <a:gd name="connsiteX63" fmla="*/ 250520 w 2855934"/>
              <a:gd name="connsiteY63" fmla="*/ 1064712 h 1916482"/>
              <a:gd name="connsiteX64" fmla="*/ 313151 w 2855934"/>
              <a:gd name="connsiteY64" fmla="*/ 1202499 h 1916482"/>
              <a:gd name="connsiteX65" fmla="*/ 388307 w 2855934"/>
              <a:gd name="connsiteY65" fmla="*/ 1315233 h 1916482"/>
              <a:gd name="connsiteX66" fmla="*/ 438411 w 2855934"/>
              <a:gd name="connsiteY66" fmla="*/ 1365337 h 1916482"/>
              <a:gd name="connsiteX67" fmla="*/ 475989 w 2855934"/>
              <a:gd name="connsiteY67" fmla="*/ 1415441 h 1916482"/>
              <a:gd name="connsiteX68" fmla="*/ 526093 w 2855934"/>
              <a:gd name="connsiteY68" fmla="*/ 1453019 h 1916482"/>
              <a:gd name="connsiteX69" fmla="*/ 563671 w 2855934"/>
              <a:gd name="connsiteY69" fmla="*/ 1490597 h 1916482"/>
              <a:gd name="connsiteX70" fmla="*/ 676405 w 2855934"/>
              <a:gd name="connsiteY70" fmla="*/ 1565753 h 1916482"/>
              <a:gd name="connsiteX71" fmla="*/ 1027134 w 2855934"/>
              <a:gd name="connsiteY71" fmla="*/ 1678488 h 1916482"/>
              <a:gd name="connsiteX72" fmla="*/ 1265129 w 2855934"/>
              <a:gd name="connsiteY72" fmla="*/ 1741118 h 1916482"/>
              <a:gd name="connsiteX73" fmla="*/ 1340285 w 2855934"/>
              <a:gd name="connsiteY73" fmla="*/ 1753644 h 1916482"/>
              <a:gd name="connsiteX74" fmla="*/ 2029216 w 2855934"/>
              <a:gd name="connsiteY74" fmla="*/ 1741118 h 1916482"/>
              <a:gd name="connsiteX75" fmla="*/ 2580362 w 2855934"/>
              <a:gd name="connsiteY75" fmla="*/ 1728592 h 1916482"/>
              <a:gd name="connsiteX76" fmla="*/ 2642992 w 2855934"/>
              <a:gd name="connsiteY76" fmla="*/ 1678488 h 1916482"/>
              <a:gd name="connsiteX77" fmla="*/ 2718148 w 2855934"/>
              <a:gd name="connsiteY77" fmla="*/ 1603332 h 1916482"/>
              <a:gd name="connsiteX78" fmla="*/ 2755726 w 2855934"/>
              <a:gd name="connsiteY78" fmla="*/ 1565753 h 1916482"/>
              <a:gd name="connsiteX79" fmla="*/ 2830882 w 2855934"/>
              <a:gd name="connsiteY79" fmla="*/ 1440493 h 1916482"/>
              <a:gd name="connsiteX80" fmla="*/ 2855934 w 2855934"/>
              <a:gd name="connsiteY80" fmla="*/ 1352811 h 1916482"/>
              <a:gd name="connsiteX81" fmla="*/ 2843408 w 2855934"/>
              <a:gd name="connsiteY81" fmla="*/ 1077238 h 1916482"/>
              <a:gd name="connsiteX82" fmla="*/ 2743200 w 2855934"/>
              <a:gd name="connsiteY82" fmla="*/ 864296 h 1916482"/>
              <a:gd name="connsiteX83" fmla="*/ 2617940 w 2855934"/>
              <a:gd name="connsiteY83" fmla="*/ 688932 h 1916482"/>
              <a:gd name="connsiteX84" fmla="*/ 2392471 w 2855934"/>
              <a:gd name="connsiteY84" fmla="*/ 488515 h 1916482"/>
              <a:gd name="connsiteX85" fmla="*/ 2304789 w 2855934"/>
              <a:gd name="connsiteY85" fmla="*/ 425885 h 1916482"/>
              <a:gd name="connsiteX86" fmla="*/ 2204581 w 2855934"/>
              <a:gd name="connsiteY86" fmla="*/ 375781 h 1916482"/>
              <a:gd name="connsiteX87" fmla="*/ 2116898 w 2855934"/>
              <a:gd name="connsiteY87" fmla="*/ 325677 h 1916482"/>
              <a:gd name="connsiteX88" fmla="*/ 2029216 w 2855934"/>
              <a:gd name="connsiteY88" fmla="*/ 300625 h 1916482"/>
              <a:gd name="connsiteX89" fmla="*/ 1853852 w 2855934"/>
              <a:gd name="connsiteY89" fmla="*/ 237995 h 1916482"/>
              <a:gd name="connsiteX90" fmla="*/ 1766170 w 2855934"/>
              <a:gd name="connsiteY90" fmla="*/ 225469 h 1916482"/>
              <a:gd name="connsiteX91" fmla="*/ 1615857 w 2855934"/>
              <a:gd name="connsiteY91" fmla="*/ 187890 h 1916482"/>
              <a:gd name="connsiteX92" fmla="*/ 1553227 w 2855934"/>
              <a:gd name="connsiteY92" fmla="*/ 175364 h 1916482"/>
              <a:gd name="connsiteX93" fmla="*/ 1478071 w 2855934"/>
              <a:gd name="connsiteY93" fmla="*/ 162838 h 1916482"/>
              <a:gd name="connsiteX94" fmla="*/ 1415441 w 2855934"/>
              <a:gd name="connsiteY94" fmla="*/ 150312 h 1916482"/>
              <a:gd name="connsiteX95" fmla="*/ 1127342 w 2855934"/>
              <a:gd name="connsiteY95" fmla="*/ 125260 h 1916482"/>
              <a:gd name="connsiteX96" fmla="*/ 739035 w 2855934"/>
              <a:gd name="connsiteY96" fmla="*/ 150312 h 1916482"/>
              <a:gd name="connsiteX97" fmla="*/ 688931 w 2855934"/>
              <a:gd name="connsiteY97" fmla="*/ 162838 h 1916482"/>
              <a:gd name="connsiteX98" fmla="*/ 576197 w 2855934"/>
              <a:gd name="connsiteY98" fmla="*/ 187890 h 1916482"/>
              <a:gd name="connsiteX99" fmla="*/ 538619 w 2855934"/>
              <a:gd name="connsiteY99" fmla="*/ 200417 h 1916482"/>
              <a:gd name="connsiteX100" fmla="*/ 450937 w 2855934"/>
              <a:gd name="connsiteY100" fmla="*/ 225469 h 1916482"/>
              <a:gd name="connsiteX101" fmla="*/ 400833 w 2855934"/>
              <a:gd name="connsiteY101" fmla="*/ 250521 h 1916482"/>
              <a:gd name="connsiteX102" fmla="*/ 313151 w 2855934"/>
              <a:gd name="connsiteY102" fmla="*/ 275573 h 1916482"/>
              <a:gd name="connsiteX103" fmla="*/ 225468 w 2855934"/>
              <a:gd name="connsiteY103" fmla="*/ 325677 h 1916482"/>
              <a:gd name="connsiteX104" fmla="*/ 150312 w 2855934"/>
              <a:gd name="connsiteY104" fmla="*/ 375781 h 1916482"/>
              <a:gd name="connsiteX105" fmla="*/ 100208 w 2855934"/>
              <a:gd name="connsiteY105" fmla="*/ 450937 h 1916482"/>
              <a:gd name="connsiteX106" fmla="*/ 75156 w 2855934"/>
              <a:gd name="connsiteY106" fmla="*/ 488515 h 1916482"/>
              <a:gd name="connsiteX107" fmla="*/ 50104 w 2855934"/>
              <a:gd name="connsiteY107" fmla="*/ 588723 h 1916482"/>
              <a:gd name="connsiteX108" fmla="*/ 37578 w 2855934"/>
              <a:gd name="connsiteY108" fmla="*/ 638827 h 1916482"/>
              <a:gd name="connsiteX109" fmla="*/ 12526 w 2855934"/>
              <a:gd name="connsiteY109" fmla="*/ 713984 h 1916482"/>
              <a:gd name="connsiteX110" fmla="*/ 0 w 2855934"/>
              <a:gd name="connsiteY110" fmla="*/ 801666 h 1916482"/>
              <a:gd name="connsiteX111" fmla="*/ 12526 w 2855934"/>
              <a:gd name="connsiteY111" fmla="*/ 914400 h 1916482"/>
              <a:gd name="connsiteX112" fmla="*/ 25052 w 2855934"/>
              <a:gd name="connsiteY112" fmla="*/ 1014608 h 1916482"/>
              <a:gd name="connsiteX113" fmla="*/ 62630 w 2855934"/>
              <a:gd name="connsiteY113" fmla="*/ 1127343 h 1916482"/>
              <a:gd name="connsiteX114" fmla="*/ 137786 w 2855934"/>
              <a:gd name="connsiteY114" fmla="*/ 1252603 h 1916482"/>
              <a:gd name="connsiteX115" fmla="*/ 263046 w 2855934"/>
              <a:gd name="connsiteY115" fmla="*/ 1390389 h 1916482"/>
              <a:gd name="connsiteX116" fmla="*/ 425885 w 2855934"/>
              <a:gd name="connsiteY116" fmla="*/ 1553227 h 1916482"/>
              <a:gd name="connsiteX117" fmla="*/ 751562 w 2855934"/>
              <a:gd name="connsiteY117" fmla="*/ 1778696 h 1916482"/>
              <a:gd name="connsiteX118" fmla="*/ 864296 w 2855934"/>
              <a:gd name="connsiteY118" fmla="*/ 1828800 h 1916482"/>
              <a:gd name="connsiteX119" fmla="*/ 1014608 w 2855934"/>
              <a:gd name="connsiteY119" fmla="*/ 1891430 h 1916482"/>
              <a:gd name="connsiteX120" fmla="*/ 1164920 w 2855934"/>
              <a:gd name="connsiteY120" fmla="*/ 1916482 h 1916482"/>
              <a:gd name="connsiteX121" fmla="*/ 1640909 w 2855934"/>
              <a:gd name="connsiteY121" fmla="*/ 1903956 h 1916482"/>
              <a:gd name="connsiteX122" fmla="*/ 1778696 w 2855934"/>
              <a:gd name="connsiteY122" fmla="*/ 1866378 h 1916482"/>
              <a:gd name="connsiteX123" fmla="*/ 1828800 w 2855934"/>
              <a:gd name="connsiteY123" fmla="*/ 1853852 h 1916482"/>
              <a:gd name="connsiteX124" fmla="*/ 1878904 w 2855934"/>
              <a:gd name="connsiteY124" fmla="*/ 1828800 h 1916482"/>
              <a:gd name="connsiteX125" fmla="*/ 1929008 w 2855934"/>
              <a:gd name="connsiteY125" fmla="*/ 1816274 h 1916482"/>
              <a:gd name="connsiteX126" fmla="*/ 2029216 w 2855934"/>
              <a:gd name="connsiteY126" fmla="*/ 1766170 h 1916482"/>
              <a:gd name="connsiteX127" fmla="*/ 2141951 w 2855934"/>
              <a:gd name="connsiteY127" fmla="*/ 1728592 h 1916482"/>
              <a:gd name="connsiteX128" fmla="*/ 2192055 w 2855934"/>
              <a:gd name="connsiteY128" fmla="*/ 1691014 h 1916482"/>
              <a:gd name="connsiteX129" fmla="*/ 2254685 w 2855934"/>
              <a:gd name="connsiteY129" fmla="*/ 1653436 h 1916482"/>
              <a:gd name="connsiteX130" fmla="*/ 2354893 w 2855934"/>
              <a:gd name="connsiteY130" fmla="*/ 1565753 h 1916482"/>
              <a:gd name="connsiteX131" fmla="*/ 2455101 w 2855934"/>
              <a:gd name="connsiteY131" fmla="*/ 1390389 h 1916482"/>
              <a:gd name="connsiteX132" fmla="*/ 2480153 w 2855934"/>
              <a:gd name="connsiteY132" fmla="*/ 1315233 h 1916482"/>
              <a:gd name="connsiteX133" fmla="*/ 2505205 w 2855934"/>
              <a:gd name="connsiteY133" fmla="*/ 1139869 h 1916482"/>
              <a:gd name="connsiteX134" fmla="*/ 2492679 w 2855934"/>
              <a:gd name="connsiteY134" fmla="*/ 688932 h 1916482"/>
              <a:gd name="connsiteX135" fmla="*/ 2467627 w 2855934"/>
              <a:gd name="connsiteY135" fmla="*/ 538619 h 1916482"/>
              <a:gd name="connsiteX136" fmla="*/ 2455101 w 2855934"/>
              <a:gd name="connsiteY136" fmla="*/ 463463 h 1916482"/>
              <a:gd name="connsiteX137" fmla="*/ 2404997 w 2855934"/>
              <a:gd name="connsiteY137" fmla="*/ 338203 h 1916482"/>
              <a:gd name="connsiteX138" fmla="*/ 2379945 w 2855934"/>
              <a:gd name="connsiteY138" fmla="*/ 288099 h 1916482"/>
              <a:gd name="connsiteX139" fmla="*/ 2292263 w 2855934"/>
              <a:gd name="connsiteY139" fmla="*/ 200417 h 1916482"/>
              <a:gd name="connsiteX140" fmla="*/ 2242159 w 2855934"/>
              <a:gd name="connsiteY140" fmla="*/ 162838 h 1916482"/>
              <a:gd name="connsiteX141" fmla="*/ 2066794 w 2855934"/>
              <a:gd name="connsiteY141" fmla="*/ 100208 h 1916482"/>
              <a:gd name="connsiteX142" fmla="*/ 1954060 w 2855934"/>
              <a:gd name="connsiteY142" fmla="*/ 62630 h 1916482"/>
              <a:gd name="connsiteX143" fmla="*/ 1841326 w 2855934"/>
              <a:gd name="connsiteY143" fmla="*/ 50104 h 1916482"/>
              <a:gd name="connsiteX144" fmla="*/ 1728592 w 2855934"/>
              <a:gd name="connsiteY144" fmla="*/ 25052 h 1916482"/>
              <a:gd name="connsiteX145" fmla="*/ 1503123 w 2855934"/>
              <a:gd name="connsiteY145" fmla="*/ 0 h 1916482"/>
              <a:gd name="connsiteX146" fmla="*/ 1114816 w 2855934"/>
              <a:gd name="connsiteY146" fmla="*/ 12526 h 1916482"/>
              <a:gd name="connsiteX147" fmla="*/ 964504 w 2855934"/>
              <a:gd name="connsiteY147" fmla="*/ 37578 h 1916482"/>
              <a:gd name="connsiteX148" fmla="*/ 889348 w 2855934"/>
              <a:gd name="connsiteY148" fmla="*/ 50104 h 1916482"/>
              <a:gd name="connsiteX149" fmla="*/ 701457 w 2855934"/>
              <a:gd name="connsiteY149" fmla="*/ 112734 h 1916482"/>
              <a:gd name="connsiteX150" fmla="*/ 551145 w 2855934"/>
              <a:gd name="connsiteY150" fmla="*/ 225469 h 1916482"/>
              <a:gd name="connsiteX151" fmla="*/ 450937 w 2855934"/>
              <a:gd name="connsiteY151" fmla="*/ 300625 h 1916482"/>
              <a:gd name="connsiteX152" fmla="*/ 400833 w 2855934"/>
              <a:gd name="connsiteY152" fmla="*/ 338203 h 1916482"/>
              <a:gd name="connsiteX153" fmla="*/ 338203 w 2855934"/>
              <a:gd name="connsiteY153" fmla="*/ 388307 h 1916482"/>
              <a:gd name="connsiteX154" fmla="*/ 237994 w 2855934"/>
              <a:gd name="connsiteY154" fmla="*/ 475989 h 1916482"/>
              <a:gd name="connsiteX155" fmla="*/ 187890 w 2855934"/>
              <a:gd name="connsiteY155" fmla="*/ 501041 h 1916482"/>
              <a:gd name="connsiteX156" fmla="*/ 75156 w 2855934"/>
              <a:gd name="connsiteY156" fmla="*/ 538619 h 191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2855934" h="1916482">
                <a:moveTo>
                  <a:pt x="1853852" y="87682"/>
                </a:moveTo>
                <a:cubicBezTo>
                  <a:pt x="1824625" y="83507"/>
                  <a:pt x="1795218" y="80437"/>
                  <a:pt x="1766170" y="75156"/>
                </a:cubicBezTo>
                <a:cubicBezTo>
                  <a:pt x="1749232" y="72076"/>
                  <a:pt x="1733004" y="65710"/>
                  <a:pt x="1716066" y="62630"/>
                </a:cubicBezTo>
                <a:cubicBezTo>
                  <a:pt x="1659895" y="52417"/>
                  <a:pt x="1569440" y="43555"/>
                  <a:pt x="1515649" y="37578"/>
                </a:cubicBezTo>
                <a:cubicBezTo>
                  <a:pt x="1377863" y="41753"/>
                  <a:pt x="1239949" y="42859"/>
                  <a:pt x="1102290" y="50104"/>
                </a:cubicBezTo>
                <a:cubicBezTo>
                  <a:pt x="1081029" y="51223"/>
                  <a:pt x="1060660" y="59130"/>
                  <a:pt x="1039660" y="62630"/>
                </a:cubicBezTo>
                <a:cubicBezTo>
                  <a:pt x="1010538" y="67484"/>
                  <a:pt x="981159" y="70667"/>
                  <a:pt x="951978" y="75156"/>
                </a:cubicBezTo>
                <a:cubicBezTo>
                  <a:pt x="867363" y="88174"/>
                  <a:pt x="847168" y="93613"/>
                  <a:pt x="751562" y="112734"/>
                </a:cubicBezTo>
                <a:cubicBezTo>
                  <a:pt x="730685" y="116909"/>
                  <a:pt x="709129" y="118527"/>
                  <a:pt x="688931" y="125260"/>
                </a:cubicBezTo>
                <a:cubicBezTo>
                  <a:pt x="676405" y="129435"/>
                  <a:pt x="664162" y="134584"/>
                  <a:pt x="651353" y="137786"/>
                </a:cubicBezTo>
                <a:cubicBezTo>
                  <a:pt x="630699" y="142950"/>
                  <a:pt x="609377" y="145148"/>
                  <a:pt x="588723" y="150312"/>
                </a:cubicBezTo>
                <a:cubicBezTo>
                  <a:pt x="532230" y="164435"/>
                  <a:pt x="554756" y="167296"/>
                  <a:pt x="488515" y="200417"/>
                </a:cubicBezTo>
                <a:cubicBezTo>
                  <a:pt x="430775" y="229288"/>
                  <a:pt x="419565" y="194211"/>
                  <a:pt x="350729" y="263047"/>
                </a:cubicBezTo>
                <a:lnTo>
                  <a:pt x="263046" y="350729"/>
                </a:lnTo>
                <a:cubicBezTo>
                  <a:pt x="254695" y="375781"/>
                  <a:pt x="236113" y="399545"/>
                  <a:pt x="237994" y="425885"/>
                </a:cubicBezTo>
                <a:cubicBezTo>
                  <a:pt x="242169" y="484340"/>
                  <a:pt x="244048" y="543004"/>
                  <a:pt x="250520" y="601249"/>
                </a:cubicBezTo>
                <a:cubicBezTo>
                  <a:pt x="253675" y="629644"/>
                  <a:pt x="281801" y="707620"/>
                  <a:pt x="288098" y="726510"/>
                </a:cubicBezTo>
                <a:lnTo>
                  <a:pt x="300625" y="764088"/>
                </a:lnTo>
                <a:cubicBezTo>
                  <a:pt x="304800" y="776614"/>
                  <a:pt x="305827" y="790680"/>
                  <a:pt x="313151" y="801666"/>
                </a:cubicBezTo>
                <a:cubicBezTo>
                  <a:pt x="399812" y="931657"/>
                  <a:pt x="267901" y="730425"/>
                  <a:pt x="363255" y="889348"/>
                </a:cubicBezTo>
                <a:cubicBezTo>
                  <a:pt x="378746" y="915166"/>
                  <a:pt x="396658" y="939452"/>
                  <a:pt x="413359" y="964504"/>
                </a:cubicBezTo>
                <a:cubicBezTo>
                  <a:pt x="421710" y="977030"/>
                  <a:pt x="431678" y="988617"/>
                  <a:pt x="438411" y="1002082"/>
                </a:cubicBezTo>
                <a:cubicBezTo>
                  <a:pt x="446762" y="1018783"/>
                  <a:pt x="451509" y="1037841"/>
                  <a:pt x="463463" y="1052186"/>
                </a:cubicBezTo>
                <a:cubicBezTo>
                  <a:pt x="473101" y="1063751"/>
                  <a:pt x="489476" y="1067600"/>
                  <a:pt x="501041" y="1077238"/>
                </a:cubicBezTo>
                <a:cubicBezTo>
                  <a:pt x="514650" y="1088579"/>
                  <a:pt x="525010" y="1103476"/>
                  <a:pt x="538619" y="1114817"/>
                </a:cubicBezTo>
                <a:cubicBezTo>
                  <a:pt x="572092" y="1142712"/>
                  <a:pt x="613728" y="1156753"/>
                  <a:pt x="651353" y="1177447"/>
                </a:cubicBezTo>
                <a:cubicBezTo>
                  <a:pt x="710345" y="1209892"/>
                  <a:pt x="764208" y="1252651"/>
                  <a:pt x="826718" y="1277655"/>
                </a:cubicBezTo>
                <a:cubicBezTo>
                  <a:pt x="847595" y="1286006"/>
                  <a:pt x="868933" y="1293285"/>
                  <a:pt x="889348" y="1302707"/>
                </a:cubicBezTo>
                <a:cubicBezTo>
                  <a:pt x="923256" y="1318357"/>
                  <a:pt x="953326" y="1343753"/>
                  <a:pt x="989556" y="1352811"/>
                </a:cubicBezTo>
                <a:cubicBezTo>
                  <a:pt x="1042558" y="1366061"/>
                  <a:pt x="1058181" y="1368606"/>
                  <a:pt x="1114816" y="1390389"/>
                </a:cubicBezTo>
                <a:cubicBezTo>
                  <a:pt x="1144495" y="1401804"/>
                  <a:pt x="1172147" y="1418482"/>
                  <a:pt x="1202498" y="1427967"/>
                </a:cubicBezTo>
                <a:cubicBezTo>
                  <a:pt x="1291478" y="1455773"/>
                  <a:pt x="1336557" y="1454119"/>
                  <a:pt x="1427967" y="1465545"/>
                </a:cubicBezTo>
                <a:cubicBezTo>
                  <a:pt x="1457263" y="1469207"/>
                  <a:pt x="1486384" y="1474169"/>
                  <a:pt x="1515649" y="1478071"/>
                </a:cubicBezTo>
                <a:lnTo>
                  <a:pt x="1615857" y="1490597"/>
                </a:lnTo>
                <a:cubicBezTo>
                  <a:pt x="1720241" y="1482246"/>
                  <a:pt x="1825716" y="1482760"/>
                  <a:pt x="1929008" y="1465545"/>
                </a:cubicBezTo>
                <a:lnTo>
                  <a:pt x="2004164" y="1453019"/>
                </a:lnTo>
                <a:cubicBezTo>
                  <a:pt x="2033345" y="1448530"/>
                  <a:pt x="2062724" y="1445347"/>
                  <a:pt x="2091846" y="1440493"/>
                </a:cubicBezTo>
                <a:cubicBezTo>
                  <a:pt x="2167408" y="1427899"/>
                  <a:pt x="2137016" y="1430455"/>
                  <a:pt x="2204581" y="1415441"/>
                </a:cubicBezTo>
                <a:cubicBezTo>
                  <a:pt x="2225364" y="1410823"/>
                  <a:pt x="2246334" y="1407090"/>
                  <a:pt x="2267211" y="1402915"/>
                </a:cubicBezTo>
                <a:cubicBezTo>
                  <a:pt x="2304543" y="1374916"/>
                  <a:pt x="2334262" y="1359934"/>
                  <a:pt x="2354893" y="1315233"/>
                </a:cubicBezTo>
                <a:cubicBezTo>
                  <a:pt x="2371492" y="1279268"/>
                  <a:pt x="2392471" y="1202499"/>
                  <a:pt x="2392471" y="1202499"/>
                </a:cubicBezTo>
                <a:cubicBezTo>
                  <a:pt x="2371952" y="956271"/>
                  <a:pt x="2394386" y="1127930"/>
                  <a:pt x="2367419" y="1002082"/>
                </a:cubicBezTo>
                <a:cubicBezTo>
                  <a:pt x="2358497" y="960447"/>
                  <a:pt x="2361409" y="914907"/>
                  <a:pt x="2342367" y="876822"/>
                </a:cubicBezTo>
                <a:cubicBezTo>
                  <a:pt x="2325666" y="843419"/>
                  <a:pt x="2318670" y="803021"/>
                  <a:pt x="2292263" y="776614"/>
                </a:cubicBezTo>
                <a:cubicBezTo>
                  <a:pt x="2185124" y="669475"/>
                  <a:pt x="2342203" y="829320"/>
                  <a:pt x="2204581" y="676406"/>
                </a:cubicBezTo>
                <a:cubicBezTo>
                  <a:pt x="2165694" y="633198"/>
                  <a:pt x="2112938" y="585753"/>
                  <a:pt x="2066794" y="551145"/>
                </a:cubicBezTo>
                <a:cubicBezTo>
                  <a:pt x="1949162" y="462922"/>
                  <a:pt x="2010877" y="527616"/>
                  <a:pt x="1841326" y="425885"/>
                </a:cubicBezTo>
                <a:cubicBezTo>
                  <a:pt x="1799573" y="400833"/>
                  <a:pt x="1763813" y="360278"/>
                  <a:pt x="1716066" y="350729"/>
                </a:cubicBezTo>
                <a:cubicBezTo>
                  <a:pt x="1680307" y="343577"/>
                  <a:pt x="1638712" y="336291"/>
                  <a:pt x="1603331" y="325677"/>
                </a:cubicBezTo>
                <a:cubicBezTo>
                  <a:pt x="1578038" y="318089"/>
                  <a:pt x="1553652" y="307573"/>
                  <a:pt x="1528175" y="300625"/>
                </a:cubicBezTo>
                <a:cubicBezTo>
                  <a:pt x="1500664" y="293122"/>
                  <a:pt x="1414942" y="279665"/>
                  <a:pt x="1390389" y="275573"/>
                </a:cubicBezTo>
                <a:cubicBezTo>
                  <a:pt x="1369512" y="267222"/>
                  <a:pt x="1349296" y="256982"/>
                  <a:pt x="1327759" y="250521"/>
                </a:cubicBezTo>
                <a:cubicBezTo>
                  <a:pt x="1287661" y="238492"/>
                  <a:pt x="1198436" y="229412"/>
                  <a:pt x="1164920" y="225469"/>
                </a:cubicBezTo>
                <a:lnTo>
                  <a:pt x="1052186" y="212943"/>
                </a:lnTo>
                <a:cubicBezTo>
                  <a:pt x="939452" y="217118"/>
                  <a:pt x="826358" y="215554"/>
                  <a:pt x="713983" y="225469"/>
                </a:cubicBezTo>
                <a:cubicBezTo>
                  <a:pt x="683704" y="228141"/>
                  <a:pt x="655627" y="242523"/>
                  <a:pt x="626301" y="250521"/>
                </a:cubicBezTo>
                <a:cubicBezTo>
                  <a:pt x="609692" y="255051"/>
                  <a:pt x="592898" y="258872"/>
                  <a:pt x="576197" y="263047"/>
                </a:cubicBezTo>
                <a:lnTo>
                  <a:pt x="475989" y="338203"/>
                </a:lnTo>
                <a:cubicBezTo>
                  <a:pt x="459288" y="350729"/>
                  <a:pt x="438411" y="359080"/>
                  <a:pt x="425885" y="375781"/>
                </a:cubicBezTo>
                <a:cubicBezTo>
                  <a:pt x="400833" y="409184"/>
                  <a:pt x="373890" y="441248"/>
                  <a:pt x="350729" y="475989"/>
                </a:cubicBezTo>
                <a:lnTo>
                  <a:pt x="275572" y="588723"/>
                </a:lnTo>
                <a:cubicBezTo>
                  <a:pt x="267221" y="613775"/>
                  <a:pt x="255699" y="637985"/>
                  <a:pt x="250520" y="663880"/>
                </a:cubicBezTo>
                <a:cubicBezTo>
                  <a:pt x="230579" y="763585"/>
                  <a:pt x="240345" y="705350"/>
                  <a:pt x="225468" y="839244"/>
                </a:cubicBezTo>
                <a:cubicBezTo>
                  <a:pt x="230946" y="915932"/>
                  <a:pt x="226211" y="991785"/>
                  <a:pt x="250520" y="1064712"/>
                </a:cubicBezTo>
                <a:cubicBezTo>
                  <a:pt x="265319" y="1109109"/>
                  <a:pt x="291246" y="1162340"/>
                  <a:pt x="313151" y="1202499"/>
                </a:cubicBezTo>
                <a:cubicBezTo>
                  <a:pt x="333019" y="1238923"/>
                  <a:pt x="360518" y="1283474"/>
                  <a:pt x="388307" y="1315233"/>
                </a:cubicBezTo>
                <a:cubicBezTo>
                  <a:pt x="403860" y="1333008"/>
                  <a:pt x="422858" y="1347562"/>
                  <a:pt x="438411" y="1365337"/>
                </a:cubicBezTo>
                <a:cubicBezTo>
                  <a:pt x="452158" y="1381048"/>
                  <a:pt x="461227" y="1400679"/>
                  <a:pt x="475989" y="1415441"/>
                </a:cubicBezTo>
                <a:cubicBezTo>
                  <a:pt x="490751" y="1430203"/>
                  <a:pt x="510242" y="1439433"/>
                  <a:pt x="526093" y="1453019"/>
                </a:cubicBezTo>
                <a:cubicBezTo>
                  <a:pt x="539543" y="1464547"/>
                  <a:pt x="550221" y="1479069"/>
                  <a:pt x="563671" y="1490597"/>
                </a:cubicBezTo>
                <a:cubicBezTo>
                  <a:pt x="593042" y="1515773"/>
                  <a:pt x="642765" y="1548933"/>
                  <a:pt x="676405" y="1565753"/>
                </a:cubicBezTo>
                <a:cubicBezTo>
                  <a:pt x="789819" y="1622460"/>
                  <a:pt x="900089" y="1642757"/>
                  <a:pt x="1027134" y="1678488"/>
                </a:cubicBezTo>
                <a:cubicBezTo>
                  <a:pt x="1038214" y="1681604"/>
                  <a:pt x="1234399" y="1735996"/>
                  <a:pt x="1265129" y="1741118"/>
                </a:cubicBezTo>
                <a:lnTo>
                  <a:pt x="1340285" y="1753644"/>
                </a:lnTo>
                <a:lnTo>
                  <a:pt x="2029216" y="1741118"/>
                </a:lnTo>
                <a:lnTo>
                  <a:pt x="2580362" y="1728592"/>
                </a:lnTo>
                <a:cubicBezTo>
                  <a:pt x="2606959" y="1725878"/>
                  <a:pt x="2623210" y="1696472"/>
                  <a:pt x="2642992" y="1678488"/>
                </a:cubicBezTo>
                <a:cubicBezTo>
                  <a:pt x="2669207" y="1654656"/>
                  <a:pt x="2693096" y="1628384"/>
                  <a:pt x="2718148" y="1603332"/>
                </a:cubicBezTo>
                <a:cubicBezTo>
                  <a:pt x="2730674" y="1590806"/>
                  <a:pt x="2745097" y="1579925"/>
                  <a:pt x="2755726" y="1565753"/>
                </a:cubicBezTo>
                <a:cubicBezTo>
                  <a:pt x="2793546" y="1515327"/>
                  <a:pt x="2806190" y="1504692"/>
                  <a:pt x="2830882" y="1440493"/>
                </a:cubicBezTo>
                <a:cubicBezTo>
                  <a:pt x="2841794" y="1412122"/>
                  <a:pt x="2847583" y="1382038"/>
                  <a:pt x="2855934" y="1352811"/>
                </a:cubicBezTo>
                <a:cubicBezTo>
                  <a:pt x="2851759" y="1260953"/>
                  <a:pt x="2858050" y="1168017"/>
                  <a:pt x="2843408" y="1077238"/>
                </a:cubicBezTo>
                <a:cubicBezTo>
                  <a:pt x="2840822" y="1061207"/>
                  <a:pt x="2754766" y="882471"/>
                  <a:pt x="2743200" y="864296"/>
                </a:cubicBezTo>
                <a:cubicBezTo>
                  <a:pt x="2704633" y="803691"/>
                  <a:pt x="2668735" y="739727"/>
                  <a:pt x="2617940" y="688932"/>
                </a:cubicBezTo>
                <a:cubicBezTo>
                  <a:pt x="2540558" y="611550"/>
                  <a:pt x="2492289" y="559814"/>
                  <a:pt x="2392471" y="488515"/>
                </a:cubicBezTo>
                <a:cubicBezTo>
                  <a:pt x="2363244" y="467638"/>
                  <a:pt x="2335588" y="444364"/>
                  <a:pt x="2304789" y="425885"/>
                </a:cubicBezTo>
                <a:cubicBezTo>
                  <a:pt x="2272766" y="406671"/>
                  <a:pt x="2237533" y="393355"/>
                  <a:pt x="2204581" y="375781"/>
                </a:cubicBezTo>
                <a:cubicBezTo>
                  <a:pt x="2174878" y="359940"/>
                  <a:pt x="2147839" y="338937"/>
                  <a:pt x="2116898" y="325677"/>
                </a:cubicBezTo>
                <a:cubicBezTo>
                  <a:pt x="2088959" y="313703"/>
                  <a:pt x="2058053" y="310237"/>
                  <a:pt x="2029216" y="300625"/>
                </a:cubicBezTo>
                <a:cubicBezTo>
                  <a:pt x="2000778" y="291146"/>
                  <a:pt x="1891422" y="246665"/>
                  <a:pt x="1853852" y="237995"/>
                </a:cubicBezTo>
                <a:cubicBezTo>
                  <a:pt x="1825084" y="231356"/>
                  <a:pt x="1795397" y="229644"/>
                  <a:pt x="1766170" y="225469"/>
                </a:cubicBezTo>
                <a:cubicBezTo>
                  <a:pt x="1656400" y="188879"/>
                  <a:pt x="1727179" y="208131"/>
                  <a:pt x="1615857" y="187890"/>
                </a:cubicBezTo>
                <a:cubicBezTo>
                  <a:pt x="1594910" y="184081"/>
                  <a:pt x="1574174" y="179172"/>
                  <a:pt x="1553227" y="175364"/>
                </a:cubicBezTo>
                <a:cubicBezTo>
                  <a:pt x="1528239" y="170821"/>
                  <a:pt x="1503059" y="167381"/>
                  <a:pt x="1478071" y="162838"/>
                </a:cubicBezTo>
                <a:cubicBezTo>
                  <a:pt x="1457124" y="159030"/>
                  <a:pt x="1436544" y="153126"/>
                  <a:pt x="1415441" y="150312"/>
                </a:cubicBezTo>
                <a:cubicBezTo>
                  <a:pt x="1342037" y="140525"/>
                  <a:pt x="1194463" y="130423"/>
                  <a:pt x="1127342" y="125260"/>
                </a:cubicBezTo>
                <a:cubicBezTo>
                  <a:pt x="1034788" y="129888"/>
                  <a:pt x="847552" y="135843"/>
                  <a:pt x="739035" y="150312"/>
                </a:cubicBezTo>
                <a:cubicBezTo>
                  <a:pt x="721971" y="152587"/>
                  <a:pt x="705736" y="159103"/>
                  <a:pt x="688931" y="162838"/>
                </a:cubicBezTo>
                <a:cubicBezTo>
                  <a:pt x="630825" y="175750"/>
                  <a:pt x="629647" y="172618"/>
                  <a:pt x="576197" y="187890"/>
                </a:cubicBezTo>
                <a:cubicBezTo>
                  <a:pt x="563501" y="191517"/>
                  <a:pt x="551315" y="196790"/>
                  <a:pt x="538619" y="200417"/>
                </a:cubicBezTo>
                <a:cubicBezTo>
                  <a:pt x="506835" y="209499"/>
                  <a:pt x="480972" y="212597"/>
                  <a:pt x="450937" y="225469"/>
                </a:cubicBezTo>
                <a:cubicBezTo>
                  <a:pt x="433774" y="232825"/>
                  <a:pt x="417996" y="243165"/>
                  <a:pt x="400833" y="250521"/>
                </a:cubicBezTo>
                <a:cubicBezTo>
                  <a:pt x="375675" y="261303"/>
                  <a:pt x="338576" y="269217"/>
                  <a:pt x="313151" y="275573"/>
                </a:cubicBezTo>
                <a:cubicBezTo>
                  <a:pt x="183137" y="362247"/>
                  <a:pt x="384417" y="230308"/>
                  <a:pt x="225468" y="325677"/>
                </a:cubicBezTo>
                <a:cubicBezTo>
                  <a:pt x="199650" y="341168"/>
                  <a:pt x="150312" y="375781"/>
                  <a:pt x="150312" y="375781"/>
                </a:cubicBezTo>
                <a:lnTo>
                  <a:pt x="100208" y="450937"/>
                </a:lnTo>
                <a:lnTo>
                  <a:pt x="75156" y="488515"/>
                </a:lnTo>
                <a:lnTo>
                  <a:pt x="50104" y="588723"/>
                </a:lnTo>
                <a:cubicBezTo>
                  <a:pt x="45929" y="605424"/>
                  <a:pt x="43022" y="622495"/>
                  <a:pt x="37578" y="638827"/>
                </a:cubicBezTo>
                <a:lnTo>
                  <a:pt x="12526" y="713984"/>
                </a:lnTo>
                <a:cubicBezTo>
                  <a:pt x="8351" y="743211"/>
                  <a:pt x="0" y="772142"/>
                  <a:pt x="0" y="801666"/>
                </a:cubicBezTo>
                <a:cubicBezTo>
                  <a:pt x="0" y="839475"/>
                  <a:pt x="8108" y="876850"/>
                  <a:pt x="12526" y="914400"/>
                </a:cubicBezTo>
                <a:cubicBezTo>
                  <a:pt x="16459" y="947832"/>
                  <a:pt x="19518" y="981403"/>
                  <a:pt x="25052" y="1014608"/>
                </a:cubicBezTo>
                <a:cubicBezTo>
                  <a:pt x="30666" y="1048293"/>
                  <a:pt x="47335" y="1098665"/>
                  <a:pt x="62630" y="1127343"/>
                </a:cubicBezTo>
                <a:cubicBezTo>
                  <a:pt x="85544" y="1170307"/>
                  <a:pt x="103355" y="1218172"/>
                  <a:pt x="137786" y="1252603"/>
                </a:cubicBezTo>
                <a:cubicBezTo>
                  <a:pt x="415415" y="1530232"/>
                  <a:pt x="-30490" y="1080547"/>
                  <a:pt x="263046" y="1390389"/>
                </a:cubicBezTo>
                <a:cubicBezTo>
                  <a:pt x="315839" y="1446115"/>
                  <a:pt x="364475" y="1507169"/>
                  <a:pt x="425885" y="1553227"/>
                </a:cubicBezTo>
                <a:cubicBezTo>
                  <a:pt x="554045" y="1649348"/>
                  <a:pt x="619540" y="1709211"/>
                  <a:pt x="751562" y="1778696"/>
                </a:cubicBezTo>
                <a:cubicBezTo>
                  <a:pt x="787952" y="1797848"/>
                  <a:pt x="827032" y="1811410"/>
                  <a:pt x="864296" y="1828800"/>
                </a:cubicBezTo>
                <a:cubicBezTo>
                  <a:pt x="946330" y="1867083"/>
                  <a:pt x="928664" y="1867991"/>
                  <a:pt x="1014608" y="1891430"/>
                </a:cubicBezTo>
                <a:cubicBezTo>
                  <a:pt x="1054904" y="1902420"/>
                  <a:pt x="1127282" y="1911105"/>
                  <a:pt x="1164920" y="1916482"/>
                </a:cubicBezTo>
                <a:lnTo>
                  <a:pt x="1640909" y="1903956"/>
                </a:lnTo>
                <a:cubicBezTo>
                  <a:pt x="1719813" y="1900369"/>
                  <a:pt x="1708802" y="1889676"/>
                  <a:pt x="1778696" y="1866378"/>
                </a:cubicBezTo>
                <a:cubicBezTo>
                  <a:pt x="1795028" y="1860934"/>
                  <a:pt x="1812681" y="1859897"/>
                  <a:pt x="1828800" y="1853852"/>
                </a:cubicBezTo>
                <a:cubicBezTo>
                  <a:pt x="1846284" y="1847296"/>
                  <a:pt x="1861420" y="1835356"/>
                  <a:pt x="1878904" y="1828800"/>
                </a:cubicBezTo>
                <a:cubicBezTo>
                  <a:pt x="1895023" y="1822755"/>
                  <a:pt x="1913117" y="1822895"/>
                  <a:pt x="1929008" y="1816274"/>
                </a:cubicBezTo>
                <a:cubicBezTo>
                  <a:pt x="1963481" y="1801910"/>
                  <a:pt x="1992986" y="1775228"/>
                  <a:pt x="2029216" y="1766170"/>
                </a:cubicBezTo>
                <a:cubicBezTo>
                  <a:pt x="2070491" y="1755851"/>
                  <a:pt x="2103359" y="1750032"/>
                  <a:pt x="2141951" y="1728592"/>
                </a:cubicBezTo>
                <a:cubicBezTo>
                  <a:pt x="2160201" y="1718453"/>
                  <a:pt x="2174685" y="1702594"/>
                  <a:pt x="2192055" y="1691014"/>
                </a:cubicBezTo>
                <a:cubicBezTo>
                  <a:pt x="2212312" y="1677509"/>
                  <a:pt x="2234428" y="1666941"/>
                  <a:pt x="2254685" y="1653436"/>
                </a:cubicBezTo>
                <a:cubicBezTo>
                  <a:pt x="2294411" y="1626952"/>
                  <a:pt x="2323146" y="1602035"/>
                  <a:pt x="2354893" y="1565753"/>
                </a:cubicBezTo>
                <a:cubicBezTo>
                  <a:pt x="2396423" y="1518289"/>
                  <a:pt x="2436927" y="1444911"/>
                  <a:pt x="2455101" y="1390389"/>
                </a:cubicBezTo>
                <a:lnTo>
                  <a:pt x="2480153" y="1315233"/>
                </a:lnTo>
                <a:cubicBezTo>
                  <a:pt x="2488504" y="1256778"/>
                  <a:pt x="2506845" y="1198894"/>
                  <a:pt x="2505205" y="1139869"/>
                </a:cubicBezTo>
                <a:cubicBezTo>
                  <a:pt x="2501030" y="989557"/>
                  <a:pt x="2499665" y="839140"/>
                  <a:pt x="2492679" y="688932"/>
                </a:cubicBezTo>
                <a:cubicBezTo>
                  <a:pt x="2490429" y="640548"/>
                  <a:pt x="2476362" y="586663"/>
                  <a:pt x="2467627" y="538619"/>
                </a:cubicBezTo>
                <a:cubicBezTo>
                  <a:pt x="2463084" y="513631"/>
                  <a:pt x="2462676" y="487704"/>
                  <a:pt x="2455101" y="463463"/>
                </a:cubicBezTo>
                <a:cubicBezTo>
                  <a:pt x="2441688" y="420540"/>
                  <a:pt x="2425108" y="378425"/>
                  <a:pt x="2404997" y="338203"/>
                </a:cubicBezTo>
                <a:cubicBezTo>
                  <a:pt x="2396646" y="321502"/>
                  <a:pt x="2391769" y="302551"/>
                  <a:pt x="2379945" y="288099"/>
                </a:cubicBezTo>
                <a:cubicBezTo>
                  <a:pt x="2353771" y="256108"/>
                  <a:pt x="2325330" y="225218"/>
                  <a:pt x="2292263" y="200417"/>
                </a:cubicBezTo>
                <a:cubicBezTo>
                  <a:pt x="2275562" y="187891"/>
                  <a:pt x="2260487" y="172835"/>
                  <a:pt x="2242159" y="162838"/>
                </a:cubicBezTo>
                <a:cubicBezTo>
                  <a:pt x="2170326" y="123656"/>
                  <a:pt x="2143193" y="124082"/>
                  <a:pt x="2066794" y="100208"/>
                </a:cubicBezTo>
                <a:cubicBezTo>
                  <a:pt x="2028986" y="88393"/>
                  <a:pt x="1992727" y="71223"/>
                  <a:pt x="1954060" y="62630"/>
                </a:cubicBezTo>
                <a:cubicBezTo>
                  <a:pt x="1917151" y="54428"/>
                  <a:pt x="1878621" y="56320"/>
                  <a:pt x="1841326" y="50104"/>
                </a:cubicBezTo>
                <a:cubicBezTo>
                  <a:pt x="1803355" y="43776"/>
                  <a:pt x="1766671" y="30693"/>
                  <a:pt x="1728592" y="25052"/>
                </a:cubicBezTo>
                <a:cubicBezTo>
                  <a:pt x="1653790" y="13970"/>
                  <a:pt x="1503123" y="0"/>
                  <a:pt x="1503123" y="0"/>
                </a:cubicBezTo>
                <a:cubicBezTo>
                  <a:pt x="1373687" y="4175"/>
                  <a:pt x="1244005" y="3513"/>
                  <a:pt x="1114816" y="12526"/>
                </a:cubicBezTo>
                <a:cubicBezTo>
                  <a:pt x="1064144" y="16061"/>
                  <a:pt x="1014608" y="29227"/>
                  <a:pt x="964504" y="37578"/>
                </a:cubicBezTo>
                <a:cubicBezTo>
                  <a:pt x="939452" y="41753"/>
                  <a:pt x="914252" y="45123"/>
                  <a:pt x="889348" y="50104"/>
                </a:cubicBezTo>
                <a:cubicBezTo>
                  <a:pt x="826315" y="62711"/>
                  <a:pt x="754194" y="73181"/>
                  <a:pt x="701457" y="112734"/>
                </a:cubicBezTo>
                <a:lnTo>
                  <a:pt x="551145" y="225469"/>
                </a:lnTo>
                <a:lnTo>
                  <a:pt x="450937" y="300625"/>
                </a:lnTo>
                <a:cubicBezTo>
                  <a:pt x="434236" y="313151"/>
                  <a:pt x="417312" y="325386"/>
                  <a:pt x="400833" y="338203"/>
                </a:cubicBezTo>
                <a:cubicBezTo>
                  <a:pt x="379730" y="354617"/>
                  <a:pt x="357108" y="369403"/>
                  <a:pt x="338203" y="388307"/>
                </a:cubicBezTo>
                <a:cubicBezTo>
                  <a:pt x="299359" y="427150"/>
                  <a:pt x="283993" y="447240"/>
                  <a:pt x="237994" y="475989"/>
                </a:cubicBezTo>
                <a:cubicBezTo>
                  <a:pt x="222160" y="485885"/>
                  <a:pt x="205318" y="494338"/>
                  <a:pt x="187890" y="501041"/>
                </a:cubicBezTo>
                <a:cubicBezTo>
                  <a:pt x="150920" y="515260"/>
                  <a:pt x="75156" y="538619"/>
                  <a:pt x="75156" y="538619"/>
                </a:cubicBezTo>
              </a:path>
            </a:pathLst>
          </a:custGeom>
          <a:noFill/>
          <a:ln w="28575">
            <a:solidFill>
              <a:srgbClr val="B51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5BE7027-77E6-2847-B08B-EAA192487195}"/>
              </a:ext>
            </a:extLst>
          </p:cNvPr>
          <p:cNvSpPr/>
          <p:nvPr/>
        </p:nvSpPr>
        <p:spPr>
          <a:xfrm>
            <a:off x="6375723" y="2805830"/>
            <a:ext cx="2323115" cy="1490598"/>
          </a:xfrm>
          <a:custGeom>
            <a:avLst/>
            <a:gdLst>
              <a:gd name="connsiteX0" fmla="*/ 1941559 w 2323115"/>
              <a:gd name="connsiteY0" fmla="*/ 87683 h 1490598"/>
              <a:gd name="connsiteX1" fmla="*/ 1678512 w 2323115"/>
              <a:gd name="connsiteY1" fmla="*/ 50105 h 1490598"/>
              <a:gd name="connsiteX2" fmla="*/ 1528200 w 2323115"/>
              <a:gd name="connsiteY2" fmla="*/ 25052 h 1490598"/>
              <a:gd name="connsiteX3" fmla="*/ 1215049 w 2323115"/>
              <a:gd name="connsiteY3" fmla="*/ 0 h 1490598"/>
              <a:gd name="connsiteX4" fmla="*/ 776639 w 2323115"/>
              <a:gd name="connsiteY4" fmla="*/ 12526 h 1490598"/>
              <a:gd name="connsiteX5" fmla="*/ 688956 w 2323115"/>
              <a:gd name="connsiteY5" fmla="*/ 37579 h 1490598"/>
              <a:gd name="connsiteX6" fmla="*/ 588748 w 2323115"/>
              <a:gd name="connsiteY6" fmla="*/ 75157 h 1490598"/>
              <a:gd name="connsiteX7" fmla="*/ 513592 w 2323115"/>
              <a:gd name="connsiteY7" fmla="*/ 100209 h 1490598"/>
              <a:gd name="connsiteX8" fmla="*/ 388332 w 2323115"/>
              <a:gd name="connsiteY8" fmla="*/ 162839 h 1490598"/>
              <a:gd name="connsiteX9" fmla="*/ 313175 w 2323115"/>
              <a:gd name="connsiteY9" fmla="*/ 237995 h 1490598"/>
              <a:gd name="connsiteX10" fmla="*/ 275597 w 2323115"/>
              <a:gd name="connsiteY10" fmla="*/ 275573 h 1490598"/>
              <a:gd name="connsiteX11" fmla="*/ 250545 w 2323115"/>
              <a:gd name="connsiteY11" fmla="*/ 375781 h 1490598"/>
              <a:gd name="connsiteX12" fmla="*/ 263071 w 2323115"/>
              <a:gd name="connsiteY12" fmla="*/ 475989 h 1490598"/>
              <a:gd name="connsiteX13" fmla="*/ 288123 w 2323115"/>
              <a:gd name="connsiteY13" fmla="*/ 538620 h 1490598"/>
              <a:gd name="connsiteX14" fmla="*/ 375806 w 2323115"/>
              <a:gd name="connsiteY14" fmla="*/ 663880 h 1490598"/>
              <a:gd name="connsiteX15" fmla="*/ 450962 w 2323115"/>
              <a:gd name="connsiteY15" fmla="*/ 726510 h 1490598"/>
              <a:gd name="connsiteX16" fmla="*/ 626326 w 2323115"/>
              <a:gd name="connsiteY16" fmla="*/ 851770 h 1490598"/>
              <a:gd name="connsiteX17" fmla="*/ 739060 w 2323115"/>
              <a:gd name="connsiteY17" fmla="*/ 901874 h 1490598"/>
              <a:gd name="connsiteX18" fmla="*/ 964529 w 2323115"/>
              <a:gd name="connsiteY18" fmla="*/ 977031 h 1490598"/>
              <a:gd name="connsiteX19" fmla="*/ 1127367 w 2323115"/>
              <a:gd name="connsiteY19" fmla="*/ 1014609 h 1490598"/>
              <a:gd name="connsiteX20" fmla="*/ 1440518 w 2323115"/>
              <a:gd name="connsiteY20" fmla="*/ 1002083 h 1490598"/>
              <a:gd name="connsiteX21" fmla="*/ 1515674 w 2323115"/>
              <a:gd name="connsiteY21" fmla="*/ 989557 h 1490598"/>
              <a:gd name="connsiteX22" fmla="*/ 1603356 w 2323115"/>
              <a:gd name="connsiteY22" fmla="*/ 977031 h 1490598"/>
              <a:gd name="connsiteX23" fmla="*/ 1841351 w 2323115"/>
              <a:gd name="connsiteY23" fmla="*/ 876822 h 1490598"/>
              <a:gd name="connsiteX24" fmla="*/ 1929033 w 2323115"/>
              <a:gd name="connsiteY24" fmla="*/ 789140 h 1490598"/>
              <a:gd name="connsiteX25" fmla="*/ 2016715 w 2323115"/>
              <a:gd name="connsiteY25" fmla="*/ 688932 h 1490598"/>
              <a:gd name="connsiteX26" fmla="*/ 2079345 w 2323115"/>
              <a:gd name="connsiteY26" fmla="*/ 563672 h 1490598"/>
              <a:gd name="connsiteX27" fmla="*/ 2041767 w 2323115"/>
              <a:gd name="connsiteY27" fmla="*/ 363255 h 1490598"/>
              <a:gd name="connsiteX28" fmla="*/ 1841351 w 2323115"/>
              <a:gd name="connsiteY28" fmla="*/ 187891 h 1490598"/>
              <a:gd name="connsiteX29" fmla="*/ 1628408 w 2323115"/>
              <a:gd name="connsiteY29" fmla="*/ 87683 h 1490598"/>
              <a:gd name="connsiteX30" fmla="*/ 1177471 w 2323115"/>
              <a:gd name="connsiteY30" fmla="*/ 12526 h 1490598"/>
              <a:gd name="connsiteX31" fmla="*/ 751586 w 2323115"/>
              <a:gd name="connsiteY31" fmla="*/ 25052 h 1490598"/>
              <a:gd name="connsiteX32" fmla="*/ 375806 w 2323115"/>
              <a:gd name="connsiteY32" fmla="*/ 112735 h 1490598"/>
              <a:gd name="connsiteX33" fmla="*/ 250545 w 2323115"/>
              <a:gd name="connsiteY33" fmla="*/ 162839 h 1490598"/>
              <a:gd name="connsiteX34" fmla="*/ 162863 w 2323115"/>
              <a:gd name="connsiteY34" fmla="*/ 212943 h 1490598"/>
              <a:gd name="connsiteX35" fmla="*/ 25 w 2323115"/>
              <a:gd name="connsiteY35" fmla="*/ 450937 h 1490598"/>
              <a:gd name="connsiteX36" fmla="*/ 50129 w 2323115"/>
              <a:gd name="connsiteY36" fmla="*/ 739036 h 1490598"/>
              <a:gd name="connsiteX37" fmla="*/ 350754 w 2323115"/>
              <a:gd name="connsiteY37" fmla="*/ 1089765 h 1490598"/>
              <a:gd name="connsiteX38" fmla="*/ 626326 w 2323115"/>
              <a:gd name="connsiteY38" fmla="*/ 1265129 h 1490598"/>
              <a:gd name="connsiteX39" fmla="*/ 1152419 w 2323115"/>
              <a:gd name="connsiteY39" fmla="*/ 1465546 h 1490598"/>
              <a:gd name="connsiteX40" fmla="*/ 1377888 w 2323115"/>
              <a:gd name="connsiteY40" fmla="*/ 1490598 h 1490598"/>
              <a:gd name="connsiteX41" fmla="*/ 1753669 w 2323115"/>
              <a:gd name="connsiteY41" fmla="*/ 1440494 h 1490598"/>
              <a:gd name="connsiteX42" fmla="*/ 1916507 w 2323115"/>
              <a:gd name="connsiteY42" fmla="*/ 1365337 h 1490598"/>
              <a:gd name="connsiteX43" fmla="*/ 2204606 w 2323115"/>
              <a:gd name="connsiteY43" fmla="*/ 1102291 h 1490598"/>
              <a:gd name="connsiteX44" fmla="*/ 2304814 w 2323115"/>
              <a:gd name="connsiteY44" fmla="*/ 926926 h 1490598"/>
              <a:gd name="connsiteX45" fmla="*/ 2304814 w 2323115"/>
              <a:gd name="connsiteY45" fmla="*/ 601250 h 1490598"/>
              <a:gd name="connsiteX46" fmla="*/ 2279762 w 2323115"/>
              <a:gd name="connsiteY46" fmla="*/ 563672 h 1490598"/>
              <a:gd name="connsiteX47" fmla="*/ 2104397 w 2323115"/>
              <a:gd name="connsiteY47" fmla="*/ 425885 h 1490598"/>
              <a:gd name="connsiteX48" fmla="*/ 1979137 w 2323115"/>
              <a:gd name="connsiteY48" fmla="*/ 350729 h 1490598"/>
              <a:gd name="connsiteX49" fmla="*/ 1603356 w 2323115"/>
              <a:gd name="connsiteY49" fmla="*/ 212943 h 1490598"/>
              <a:gd name="connsiteX50" fmla="*/ 1240102 w 2323115"/>
              <a:gd name="connsiteY50" fmla="*/ 175365 h 1490598"/>
              <a:gd name="connsiteX51" fmla="*/ 939477 w 2323115"/>
              <a:gd name="connsiteY51" fmla="*/ 200417 h 1490598"/>
              <a:gd name="connsiteX52" fmla="*/ 601274 w 2323115"/>
              <a:gd name="connsiteY52" fmla="*/ 325677 h 1490598"/>
              <a:gd name="connsiteX53" fmla="*/ 526118 w 2323115"/>
              <a:gd name="connsiteY53" fmla="*/ 388307 h 1490598"/>
              <a:gd name="connsiteX54" fmla="*/ 463488 w 2323115"/>
              <a:gd name="connsiteY54" fmla="*/ 425885 h 1490598"/>
              <a:gd name="connsiteX55" fmla="*/ 425910 w 2323115"/>
              <a:gd name="connsiteY55" fmla="*/ 488516 h 149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323115" h="1490598">
                <a:moveTo>
                  <a:pt x="1941559" y="87683"/>
                </a:moveTo>
                <a:cubicBezTo>
                  <a:pt x="1609641" y="27334"/>
                  <a:pt x="1987616" y="92257"/>
                  <a:pt x="1678512" y="50105"/>
                </a:cubicBezTo>
                <a:cubicBezTo>
                  <a:pt x="1628183" y="43242"/>
                  <a:pt x="1578701" y="30512"/>
                  <a:pt x="1528200" y="25052"/>
                </a:cubicBezTo>
                <a:cubicBezTo>
                  <a:pt x="1424089" y="13797"/>
                  <a:pt x="1215049" y="0"/>
                  <a:pt x="1215049" y="0"/>
                </a:cubicBezTo>
                <a:cubicBezTo>
                  <a:pt x="1068912" y="4175"/>
                  <a:pt x="922464" y="2110"/>
                  <a:pt x="776639" y="12526"/>
                </a:cubicBezTo>
                <a:cubicBezTo>
                  <a:pt x="746319" y="14692"/>
                  <a:pt x="717793" y="27966"/>
                  <a:pt x="688956" y="37579"/>
                </a:cubicBezTo>
                <a:cubicBezTo>
                  <a:pt x="655113" y="48860"/>
                  <a:pt x="622344" y="63159"/>
                  <a:pt x="588748" y="75157"/>
                </a:cubicBezTo>
                <a:cubicBezTo>
                  <a:pt x="563879" y="84039"/>
                  <a:pt x="537632" y="89282"/>
                  <a:pt x="513592" y="100209"/>
                </a:cubicBezTo>
                <a:cubicBezTo>
                  <a:pt x="213253" y="236727"/>
                  <a:pt x="675296" y="48053"/>
                  <a:pt x="388332" y="162839"/>
                </a:cubicBezTo>
                <a:lnTo>
                  <a:pt x="313175" y="237995"/>
                </a:lnTo>
                <a:lnTo>
                  <a:pt x="275597" y="275573"/>
                </a:lnTo>
                <a:cubicBezTo>
                  <a:pt x="267246" y="308976"/>
                  <a:pt x="246274" y="341616"/>
                  <a:pt x="250545" y="375781"/>
                </a:cubicBezTo>
                <a:cubicBezTo>
                  <a:pt x="254720" y="409184"/>
                  <a:pt x="255502" y="443188"/>
                  <a:pt x="263071" y="475989"/>
                </a:cubicBezTo>
                <a:cubicBezTo>
                  <a:pt x="268127" y="497898"/>
                  <a:pt x="278067" y="518509"/>
                  <a:pt x="288123" y="538620"/>
                </a:cubicBezTo>
                <a:cubicBezTo>
                  <a:pt x="307475" y="577323"/>
                  <a:pt x="345614" y="633688"/>
                  <a:pt x="375806" y="663880"/>
                </a:cubicBezTo>
                <a:cubicBezTo>
                  <a:pt x="398865" y="686939"/>
                  <a:pt x="424874" y="706944"/>
                  <a:pt x="450962" y="726510"/>
                </a:cubicBezTo>
                <a:cubicBezTo>
                  <a:pt x="508430" y="769611"/>
                  <a:pt x="560682" y="822595"/>
                  <a:pt x="626326" y="851770"/>
                </a:cubicBezTo>
                <a:cubicBezTo>
                  <a:pt x="663904" y="868471"/>
                  <a:pt x="700498" y="887592"/>
                  <a:pt x="739060" y="901874"/>
                </a:cubicBezTo>
                <a:cubicBezTo>
                  <a:pt x="813350" y="929389"/>
                  <a:pt x="887673" y="957817"/>
                  <a:pt x="964529" y="977031"/>
                </a:cubicBezTo>
                <a:cubicBezTo>
                  <a:pt x="1085391" y="1007247"/>
                  <a:pt x="1030975" y="995331"/>
                  <a:pt x="1127367" y="1014609"/>
                </a:cubicBezTo>
                <a:cubicBezTo>
                  <a:pt x="1231751" y="1010434"/>
                  <a:pt x="1336268" y="1008809"/>
                  <a:pt x="1440518" y="1002083"/>
                </a:cubicBezTo>
                <a:cubicBezTo>
                  <a:pt x="1465863" y="1000448"/>
                  <a:pt x="1490572" y="993419"/>
                  <a:pt x="1515674" y="989557"/>
                </a:cubicBezTo>
                <a:cubicBezTo>
                  <a:pt x="1544855" y="985068"/>
                  <a:pt x="1574129" y="981206"/>
                  <a:pt x="1603356" y="977031"/>
                </a:cubicBezTo>
                <a:cubicBezTo>
                  <a:pt x="1817869" y="896588"/>
                  <a:pt x="1744407" y="941451"/>
                  <a:pt x="1841351" y="876822"/>
                </a:cubicBezTo>
                <a:cubicBezTo>
                  <a:pt x="1897987" y="791867"/>
                  <a:pt x="1824893" y="893280"/>
                  <a:pt x="1929033" y="789140"/>
                </a:cubicBezTo>
                <a:cubicBezTo>
                  <a:pt x="1960418" y="757755"/>
                  <a:pt x="1992095" y="725862"/>
                  <a:pt x="2016715" y="688932"/>
                </a:cubicBezTo>
                <a:cubicBezTo>
                  <a:pt x="2042609" y="650091"/>
                  <a:pt x="2079345" y="563672"/>
                  <a:pt x="2079345" y="563672"/>
                </a:cubicBezTo>
                <a:cubicBezTo>
                  <a:pt x="2066819" y="496866"/>
                  <a:pt x="2070250" y="424969"/>
                  <a:pt x="2041767" y="363255"/>
                </a:cubicBezTo>
                <a:cubicBezTo>
                  <a:pt x="2001933" y="276948"/>
                  <a:pt x="1920624" y="227527"/>
                  <a:pt x="1841351" y="187891"/>
                </a:cubicBezTo>
                <a:cubicBezTo>
                  <a:pt x="1771185" y="152808"/>
                  <a:pt x="1702061" y="114689"/>
                  <a:pt x="1628408" y="87683"/>
                </a:cubicBezTo>
                <a:cubicBezTo>
                  <a:pt x="1519167" y="47628"/>
                  <a:pt x="1263568" y="23756"/>
                  <a:pt x="1177471" y="12526"/>
                </a:cubicBezTo>
                <a:cubicBezTo>
                  <a:pt x="1035509" y="16701"/>
                  <a:pt x="893026" y="12194"/>
                  <a:pt x="751586" y="25052"/>
                </a:cubicBezTo>
                <a:cubicBezTo>
                  <a:pt x="614214" y="37541"/>
                  <a:pt x="500180" y="66913"/>
                  <a:pt x="375806" y="112735"/>
                </a:cubicBezTo>
                <a:cubicBezTo>
                  <a:pt x="333609" y="128281"/>
                  <a:pt x="291235" y="143691"/>
                  <a:pt x="250545" y="162839"/>
                </a:cubicBezTo>
                <a:cubicBezTo>
                  <a:pt x="220086" y="177172"/>
                  <a:pt x="192090" y="196242"/>
                  <a:pt x="162863" y="212943"/>
                </a:cubicBezTo>
                <a:cubicBezTo>
                  <a:pt x="151731" y="226302"/>
                  <a:pt x="-2273" y="381989"/>
                  <a:pt x="25" y="450937"/>
                </a:cubicBezTo>
                <a:cubicBezTo>
                  <a:pt x="3272" y="548357"/>
                  <a:pt x="17022" y="647356"/>
                  <a:pt x="50129" y="739036"/>
                </a:cubicBezTo>
                <a:cubicBezTo>
                  <a:pt x="85377" y="836647"/>
                  <a:pt x="287781" y="1040408"/>
                  <a:pt x="350754" y="1089765"/>
                </a:cubicBezTo>
                <a:cubicBezTo>
                  <a:pt x="436448" y="1156931"/>
                  <a:pt x="530741" y="1212992"/>
                  <a:pt x="626326" y="1265129"/>
                </a:cubicBezTo>
                <a:cubicBezTo>
                  <a:pt x="777586" y="1347634"/>
                  <a:pt x="981243" y="1429509"/>
                  <a:pt x="1152419" y="1465546"/>
                </a:cubicBezTo>
                <a:cubicBezTo>
                  <a:pt x="1226416" y="1481124"/>
                  <a:pt x="1302732" y="1482247"/>
                  <a:pt x="1377888" y="1490598"/>
                </a:cubicBezTo>
                <a:cubicBezTo>
                  <a:pt x="1512663" y="1481613"/>
                  <a:pt x="1623122" y="1482456"/>
                  <a:pt x="1753669" y="1440494"/>
                </a:cubicBezTo>
                <a:cubicBezTo>
                  <a:pt x="1810583" y="1422200"/>
                  <a:pt x="1864463" y="1394753"/>
                  <a:pt x="1916507" y="1365337"/>
                </a:cubicBezTo>
                <a:cubicBezTo>
                  <a:pt x="2031543" y="1300316"/>
                  <a:pt x="2125372" y="1207937"/>
                  <a:pt x="2204606" y="1102291"/>
                </a:cubicBezTo>
                <a:cubicBezTo>
                  <a:pt x="2245001" y="1048431"/>
                  <a:pt x="2271411" y="985381"/>
                  <a:pt x="2304814" y="926926"/>
                </a:cubicBezTo>
                <a:cubicBezTo>
                  <a:pt x="2327304" y="791985"/>
                  <a:pt x="2331057" y="802445"/>
                  <a:pt x="2304814" y="601250"/>
                </a:cubicBezTo>
                <a:cubicBezTo>
                  <a:pt x="2302867" y="586322"/>
                  <a:pt x="2291092" y="573585"/>
                  <a:pt x="2279762" y="563672"/>
                </a:cubicBezTo>
                <a:cubicBezTo>
                  <a:pt x="2223815" y="514719"/>
                  <a:pt x="2168143" y="464133"/>
                  <a:pt x="2104397" y="425885"/>
                </a:cubicBezTo>
                <a:cubicBezTo>
                  <a:pt x="2062644" y="400833"/>
                  <a:pt x="2023034" y="371800"/>
                  <a:pt x="1979137" y="350729"/>
                </a:cubicBezTo>
                <a:cubicBezTo>
                  <a:pt x="1915103" y="319993"/>
                  <a:pt x="1674030" y="229434"/>
                  <a:pt x="1603356" y="212943"/>
                </a:cubicBezTo>
                <a:cubicBezTo>
                  <a:pt x="1509305" y="190998"/>
                  <a:pt x="1337576" y="182327"/>
                  <a:pt x="1240102" y="175365"/>
                </a:cubicBezTo>
                <a:cubicBezTo>
                  <a:pt x="1139894" y="183716"/>
                  <a:pt x="1038257" y="181602"/>
                  <a:pt x="939477" y="200417"/>
                </a:cubicBezTo>
                <a:cubicBezTo>
                  <a:pt x="902726" y="207417"/>
                  <a:pt x="668192" y="285526"/>
                  <a:pt x="601274" y="325677"/>
                </a:cubicBezTo>
                <a:cubicBezTo>
                  <a:pt x="573311" y="342455"/>
                  <a:pt x="552491" y="369126"/>
                  <a:pt x="526118" y="388307"/>
                </a:cubicBezTo>
                <a:cubicBezTo>
                  <a:pt x="506428" y="402627"/>
                  <a:pt x="484365" y="413359"/>
                  <a:pt x="463488" y="425885"/>
                </a:cubicBezTo>
                <a:cubicBezTo>
                  <a:pt x="433257" y="471232"/>
                  <a:pt x="445168" y="449998"/>
                  <a:pt x="425910" y="488516"/>
                </a:cubicBezTo>
              </a:path>
            </a:pathLst>
          </a:custGeom>
          <a:noFill/>
          <a:ln w="28575">
            <a:solidFill>
              <a:srgbClr val="B51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1" grpId="0"/>
      <p:bldP spid="32" grpId="0"/>
      <p:bldP spid="5" grpId="0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Science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>
              <a:buNone/>
            </a:pPr>
            <a:endParaRPr lang="en-GB" sz="1600" dirty="0"/>
          </a:p>
          <a:p>
            <a:pPr marL="0" lvl="0" indent="0" algn="r">
              <a:buNone/>
            </a:pPr>
            <a:r>
              <a:rPr lang="en-GB" sz="1600" dirty="0"/>
              <a:t>Reproduced from Andrews (2021)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352B4-D3AF-3C4D-A857-9BE73112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2184872"/>
            <a:ext cx="8640000" cy="2510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26EE59-F8D4-EE4E-AFB5-59F5CFD2429A}"/>
              </a:ext>
            </a:extLst>
          </p:cNvPr>
          <p:cNvSpPr/>
          <p:nvPr/>
        </p:nvSpPr>
        <p:spPr>
          <a:xfrm>
            <a:off x="7475689" y="2680570"/>
            <a:ext cx="1451540" cy="1102290"/>
          </a:xfrm>
          <a:prstGeom prst="rect">
            <a:avLst/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3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4981814" cy="3872733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We disseminate our results (e.g., presentations, publications, corpora).</a:t>
            </a:r>
          </a:p>
          <a:p>
            <a:pPr lvl="0"/>
            <a:r>
              <a:rPr lang="en-US" dirty="0"/>
              <a:t>But: Science should be </a:t>
            </a:r>
            <a:r>
              <a:rPr lang="en-US" b="1" dirty="0"/>
              <a:t>open, transparent and reproducible</a:t>
            </a:r>
            <a:r>
              <a:rPr lang="en-US" dirty="0"/>
              <a:t>, so we should also share materials, data and scripts via freely available platforms (e.g., OSF, </a:t>
            </a:r>
            <a:r>
              <a:rPr lang="en-US" dirty="0">
                <a:hlinkClick r:id="rId2"/>
              </a:rPr>
              <a:t>IRIS</a:t>
            </a:r>
            <a:r>
              <a:rPr lang="en-US" dirty="0"/>
              <a:t>). </a:t>
            </a:r>
          </a:p>
          <a:p>
            <a:pPr lvl="0"/>
            <a:r>
              <a:rPr lang="en-US" dirty="0"/>
              <a:t>This way, others can replicate our studies and build on our research.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02C174-9C09-7C40-BAEF-5885EAF82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44" t="26213" b="31084"/>
          <a:stretch/>
        </p:blipFill>
        <p:spPr>
          <a:xfrm>
            <a:off x="5812507" y="2234153"/>
            <a:ext cx="2880000" cy="2357894"/>
          </a:xfrm>
          <a:prstGeom prst="rect">
            <a:avLst/>
          </a:prstGeom>
          <a:ln>
            <a:solidFill>
              <a:srgbClr val="B5121B"/>
            </a:solidFill>
          </a:ln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597F6C82-1EC8-FC48-BBEA-BA9A1FC77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326" y="5027280"/>
            <a:ext cx="2247162" cy="8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743575" cy="4014317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Preregistrations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F7D7D4C6-BDAC-6C4B-8538-50EDBA9E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5" y="1976683"/>
            <a:ext cx="7502682" cy="4428000"/>
          </a:xfrm>
          <a:prstGeom prst="rect">
            <a:avLst/>
          </a:prstGeom>
          <a:ln>
            <a:solidFill>
              <a:srgbClr val="B5121B"/>
            </a:solidFill>
          </a:ln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5E7222DE-7CDC-8641-AE3C-FCE2F49CA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521" y="733032"/>
            <a:ext cx="2247162" cy="8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9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743575" cy="4014317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Sharing on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5E7222DE-7CDC-8641-AE3C-FCE2F49C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277" y="733032"/>
            <a:ext cx="2247162" cy="841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F460E-0024-F54A-8FAF-F71F19183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37" y="1639619"/>
            <a:ext cx="8041710" cy="4746126"/>
          </a:xfrm>
          <a:prstGeom prst="rect">
            <a:avLst/>
          </a:prstGeom>
          <a:ln>
            <a:solidFill>
              <a:srgbClr val="B5121B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40B3ED-1095-044B-990F-F6676D908079}"/>
              </a:ext>
            </a:extLst>
          </p:cNvPr>
          <p:cNvSpPr/>
          <p:nvPr/>
        </p:nvSpPr>
        <p:spPr>
          <a:xfrm>
            <a:off x="1527380" y="4860192"/>
            <a:ext cx="210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B5121B"/>
                </a:solidFill>
              </a:rPr>
              <a:t>https://</a:t>
            </a:r>
            <a:r>
              <a:rPr lang="en-US" dirty="0" err="1">
                <a:solidFill>
                  <a:srgbClr val="B5121B"/>
                </a:solidFill>
              </a:rPr>
              <a:t>osf.io</a:t>
            </a:r>
            <a:r>
              <a:rPr lang="en-US" dirty="0">
                <a:solidFill>
                  <a:srgbClr val="B5121B"/>
                </a:solidFill>
              </a:rPr>
              <a:t>/2j6pe/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676319-3A0A-1342-8AA3-6F732D59C697}"/>
              </a:ext>
            </a:extLst>
          </p:cNvPr>
          <p:cNvCxnSpPr/>
          <p:nvPr/>
        </p:nvCxnSpPr>
        <p:spPr>
          <a:xfrm flipH="1">
            <a:off x="2367419" y="3068877"/>
            <a:ext cx="1265922" cy="538619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93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743575" cy="4014317"/>
          </a:xfrm>
        </p:spPr>
        <p:txBody>
          <a:bodyPr>
            <a:noAutofit/>
          </a:bodyPr>
          <a:lstStyle/>
          <a:p>
            <a:r>
              <a:rPr lang="en-GB" dirty="0"/>
              <a:t>A format for producing reproducible, dynamic reports with R. </a:t>
            </a:r>
          </a:p>
          <a:p>
            <a:endParaRPr lang="en-GB" dirty="0"/>
          </a:p>
          <a:p>
            <a:r>
              <a:rPr lang="en-GB" dirty="0"/>
              <a:t>Can be used to embed R code and results into slideshows, PDFs, html documents, Word files, etc.</a:t>
            </a:r>
          </a:p>
          <a:p>
            <a:endParaRPr lang="en-GB" dirty="0"/>
          </a:p>
          <a:p>
            <a:r>
              <a:rPr lang="en-GB" dirty="0"/>
              <a:t>Great way to share your data, analyses, results and interpretations.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 Markdown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725DA-1ADA-F247-AF90-6FDF1705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07" y="2092569"/>
            <a:ext cx="1320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Two basic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Visual inspection (with graphs) – quick but imprecise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Statistical test for normality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 recommend you do both – it’s part of exploring your data set before running inferential statistics.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normality</a:t>
            </a:r>
          </a:p>
        </p:txBody>
      </p:sp>
    </p:spTree>
    <p:extLst>
      <p:ext uri="{BB962C8B-B14F-4D97-AF65-F5344CB8AC3E}">
        <p14:creationId xmlns:p14="http://schemas.microsoft.com/office/powerpoint/2010/main" val="179793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743575" cy="4014317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 Markdown (</a:t>
            </a:r>
            <a:r>
              <a:rPr lang="en-GB" dirty="0">
                <a:hlinkClick r:id="rId3"/>
              </a:rPr>
              <a:t>video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725DA-1ADA-F247-AF90-6FDF1705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650" y="2092569"/>
            <a:ext cx="13208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C537C-A1CA-BA4D-AD73-079B9850E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021450"/>
            <a:ext cx="8064000" cy="4322616"/>
          </a:xfrm>
          <a:prstGeom prst="rect">
            <a:avLst/>
          </a:prstGeom>
          <a:ln>
            <a:solidFill>
              <a:srgbClr val="B5121B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D40D64-29B0-AF4F-8C35-AD58A8F675BB}"/>
              </a:ext>
            </a:extLst>
          </p:cNvPr>
          <p:cNvSpPr/>
          <p:nvPr/>
        </p:nvSpPr>
        <p:spPr>
          <a:xfrm>
            <a:off x="4442434" y="1463319"/>
            <a:ext cx="425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rmarkdown.rstudio.com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5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743575" cy="4014317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725DA-1ADA-F247-AF90-6FDF1705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50" y="2092569"/>
            <a:ext cx="1320800" cy="152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D40D64-29B0-AF4F-8C35-AD58A8F675BB}"/>
              </a:ext>
            </a:extLst>
          </p:cNvPr>
          <p:cNvSpPr/>
          <p:nvPr/>
        </p:nvSpPr>
        <p:spPr>
          <a:xfrm>
            <a:off x="4442434" y="1463319"/>
            <a:ext cx="425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rmarkdown.rstudio.com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index.html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4FA03-A9F6-D247-B734-B0525634C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07" y="2092569"/>
            <a:ext cx="8352000" cy="1392000"/>
          </a:xfrm>
          <a:prstGeom prst="rect">
            <a:avLst/>
          </a:prstGeom>
          <a:ln>
            <a:solidFill>
              <a:srgbClr val="B5121B"/>
            </a:solidFill>
          </a:ln>
        </p:spPr>
      </p:pic>
    </p:spTree>
    <p:extLst>
      <p:ext uri="{BB962C8B-B14F-4D97-AF65-F5344CB8AC3E}">
        <p14:creationId xmlns:p14="http://schemas.microsoft.com/office/powerpoint/2010/main" val="143138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6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13,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1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This plots the quantiles of the observed data variable against the quantiles that we would expect if the data followed a normal distribution.</a:t>
            </a:r>
          </a:p>
          <a:p>
            <a:endParaRPr lang="en-GB" sz="2400" dirty="0"/>
          </a:p>
          <a:p>
            <a:r>
              <a:rPr lang="en-GB" sz="2400" dirty="0"/>
              <a:t>The observed data: Represented as white bubbles.</a:t>
            </a:r>
          </a:p>
          <a:p>
            <a:r>
              <a:rPr lang="en-GB" sz="2400" dirty="0"/>
              <a:t>The expected data: A diagonal straight line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If the data distribution is approximately normal, then we expect the data points to sit </a:t>
            </a:r>
            <a:r>
              <a:rPr lang="en-GB" sz="2400" b="1" dirty="0"/>
              <a:t>more or less on top of the straight diagonal line</a:t>
            </a:r>
            <a:r>
              <a:rPr lang="en-GB" sz="2400" dirty="0"/>
              <a:t>; any deviation from it should be minor.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QQ-plots</a:t>
            </a:r>
          </a:p>
        </p:txBody>
      </p:sp>
    </p:spTree>
    <p:extLst>
      <p:ext uri="{BB962C8B-B14F-4D97-AF65-F5344CB8AC3E}">
        <p14:creationId xmlns:p14="http://schemas.microsoft.com/office/powerpoint/2010/main" val="272707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QQ-plots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A73F2-56E8-5E43-ADB0-9D81D29BC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2"/>
          <a:stretch/>
        </p:blipFill>
        <p:spPr bwMode="auto">
          <a:xfrm>
            <a:off x="362660" y="1690689"/>
            <a:ext cx="4320000" cy="4192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00F43-FBF7-D546-8B02-C9AEEEA75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86"/>
          <a:stretch/>
        </p:blipFill>
        <p:spPr bwMode="auto">
          <a:xfrm>
            <a:off x="4416670" y="2090715"/>
            <a:ext cx="4320000" cy="3825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D3B2-9DBD-7B49-A311-D4A3E1CB808C}"/>
              </a:ext>
            </a:extLst>
          </p:cNvPr>
          <p:cNvSpPr txBox="1"/>
          <p:nvPr/>
        </p:nvSpPr>
        <p:spPr>
          <a:xfrm>
            <a:off x="894640" y="5882707"/>
            <a:ext cx="378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drawn from normal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7FA4A-D1C5-F143-BE51-0DDE1997F9A3}"/>
              </a:ext>
            </a:extLst>
          </p:cNvPr>
          <p:cNvSpPr txBox="1"/>
          <p:nvPr/>
        </p:nvSpPr>
        <p:spPr>
          <a:xfrm>
            <a:off x="5128968" y="1431342"/>
            <a:ext cx="3176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drawn from non-normal distribution (Gamma distribution).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3C4F7-4275-754D-A372-7D18661AF5C5}"/>
              </a:ext>
            </a:extLst>
          </p:cNvPr>
          <p:cNvCxnSpPr>
            <a:cxnSpLocks/>
          </p:cNvCxnSpPr>
          <p:nvPr/>
        </p:nvCxnSpPr>
        <p:spPr>
          <a:xfrm flipV="1">
            <a:off x="2516432" y="5143500"/>
            <a:ext cx="6228" cy="739208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6C6B6-3907-9443-B078-B3EAC0F1F2E2}"/>
              </a:ext>
            </a:extLst>
          </p:cNvPr>
          <p:cNvCxnSpPr>
            <a:cxnSpLocks/>
          </p:cNvCxnSpPr>
          <p:nvPr/>
        </p:nvCxnSpPr>
        <p:spPr>
          <a:xfrm>
            <a:off x="6361043" y="2090715"/>
            <a:ext cx="0" cy="638198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06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There are several tests that allow us to directly test whether our population data are likely to be normally distributed.</a:t>
            </a:r>
          </a:p>
          <a:p>
            <a:r>
              <a:rPr lang="en-GB" i="1" dirty="0"/>
              <a:t> </a:t>
            </a: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Shapiro-Wilk’s test </a:t>
            </a:r>
            <a:r>
              <a:rPr lang="en-GB" dirty="0"/>
              <a:t>is widely recommended for normality test.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 for normality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14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Most statistic tests are normally-distributed data. These are called </a:t>
            </a:r>
            <a:r>
              <a:rPr lang="en-GB" b="1" dirty="0"/>
              <a:t>parametric tests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If your data is not normally distributed, you can use </a:t>
            </a:r>
            <a:r>
              <a:rPr lang="en-GB" b="1" dirty="0"/>
              <a:t>non-parametric tests</a:t>
            </a:r>
            <a:r>
              <a:rPr lang="en-GB" dirty="0"/>
              <a:t>. These do not make any assumptions about the distributions that the statistics of interest follow.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Parametric vs non-parametric tests</a:t>
            </a:r>
          </a:p>
        </p:txBody>
      </p:sp>
    </p:spTree>
    <p:extLst>
      <p:ext uri="{BB962C8B-B14F-4D97-AF65-F5344CB8AC3E}">
        <p14:creationId xmlns:p14="http://schemas.microsoft.com/office/powerpoint/2010/main" val="331424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When using tests to check if different data sets have equal variances, we are actually trying to figure out if the population-level variances of the two groups are equal.  </a:t>
            </a:r>
          </a:p>
          <a:p>
            <a:endParaRPr lang="en-GB" sz="2400" dirty="0"/>
          </a:p>
          <a:p>
            <a:r>
              <a:rPr lang="en-GB" sz="2400" dirty="0"/>
              <a:t>So it is not as easy as just saying that the variance of sample 1 is larger or smaller than the variance of sample 2.</a:t>
            </a:r>
          </a:p>
          <a:p>
            <a:endParaRPr lang="en-GB" sz="2400" dirty="0"/>
          </a:p>
          <a:p>
            <a:r>
              <a:rPr lang="en-GB" sz="2400" dirty="0"/>
              <a:t>Common tests: F-ratio, Bartlett’s test (for normally distributed data) or </a:t>
            </a:r>
            <a:r>
              <a:rPr lang="en-GB" sz="2400" dirty="0" err="1"/>
              <a:t>Levene’s</a:t>
            </a:r>
            <a:r>
              <a:rPr lang="en-GB" sz="2400" dirty="0"/>
              <a:t> test (for data that is not normally distributed).</a:t>
            </a:r>
          </a:p>
          <a:p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253259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Tests for two groups: t-tests and related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Tests for more than two groups: ANOVA and related</a:t>
            </a:r>
          </a:p>
          <a:p>
            <a:r>
              <a:rPr lang="en-GB" b="1" dirty="0"/>
              <a:t> 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 testing for continuous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20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76D08EAF6CD747AE18F062D238E9CD" ma:contentTypeVersion="13" ma:contentTypeDescription="Create a new document." ma:contentTypeScope="" ma:versionID="bcd5617098796b76d82e6d13e07f6a1b">
  <xsd:schema xmlns:xsd="http://www.w3.org/2001/XMLSchema" xmlns:xs="http://www.w3.org/2001/XMLSchema" xmlns:p="http://schemas.microsoft.com/office/2006/metadata/properties" xmlns:ns3="bd43519d-ead2-4ba1-ba32-c0379276acbd" xmlns:ns4="134246ac-c077-4814-adad-0c52def46e24" targetNamespace="http://schemas.microsoft.com/office/2006/metadata/properties" ma:root="true" ma:fieldsID="f1a762f868456c3382bb38ddb2f5f897" ns3:_="" ns4:_="">
    <xsd:import namespace="bd43519d-ead2-4ba1-ba32-c0379276acbd"/>
    <xsd:import namespace="134246ac-c077-4814-adad-0c52def46e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3519d-ead2-4ba1-ba32-c0379276a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246ac-c077-4814-adad-0c52def46e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59DCF2-409A-46D8-842B-11E85ED6B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DD74F7-50EA-415B-AF38-AB7B4187FF75}">
  <ds:schemaRefs>
    <ds:schemaRef ds:uri="http://purl.org/dc/terms/"/>
    <ds:schemaRef ds:uri="134246ac-c077-4814-adad-0c52def46e24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bd43519d-ead2-4ba1-ba32-c0379276acbd"/>
  </ds:schemaRefs>
</ds:datastoreItem>
</file>

<file path=customXml/itemProps3.xml><?xml version="1.0" encoding="utf-8"?>
<ds:datastoreItem xmlns:ds="http://schemas.openxmlformats.org/officeDocument/2006/customXml" ds:itemID="{B81B5112-3458-4941-8B17-6F6935090D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3519d-ead2-4ba1-ba32-c0379276acbd"/>
    <ds:schemaRef ds:uri="134246ac-c077-4814-adad-0c52def46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1787</Words>
  <Application>Microsoft Macintosh PowerPoint</Application>
  <PresentationFormat>On-screen Show (4:3)</PresentationFormat>
  <Paragraphs>257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Times New Roman</vt:lpstr>
      <vt:lpstr>Office Theme</vt:lpstr>
      <vt:lpstr>Quantitative Research Methods</vt:lpstr>
      <vt:lpstr>Reminder from last week</vt:lpstr>
      <vt:lpstr>Checking for normality</vt:lpstr>
      <vt:lpstr>QQ-plots</vt:lpstr>
      <vt:lpstr>QQ-plots</vt:lpstr>
      <vt:lpstr>Statistical test for normality</vt:lpstr>
      <vt:lpstr>Parametric vs non-parametric tests</vt:lpstr>
      <vt:lpstr>Variances</vt:lpstr>
      <vt:lpstr>Significance testing for continuous data</vt:lpstr>
      <vt:lpstr>Information to report</vt:lpstr>
      <vt:lpstr>Example of how you might write-up an ANOVA test result</vt:lpstr>
      <vt:lpstr>Correlations and linear regression</vt:lpstr>
      <vt:lpstr>Correlations</vt:lpstr>
      <vt:lpstr>How to interpret correlation coefficients</vt:lpstr>
      <vt:lpstr>Linear regression</vt:lpstr>
      <vt:lpstr>y = a + bx</vt:lpstr>
      <vt:lpstr>Max.Price = -0.65 + (0.16 × Horsepower)</vt:lpstr>
      <vt:lpstr>Linear regression</vt:lpstr>
      <vt:lpstr>Test for categorical variables</vt:lpstr>
      <vt:lpstr>Categorical variables</vt:lpstr>
      <vt:lpstr>Contigency tables</vt:lpstr>
      <vt:lpstr>Statistical tests</vt:lpstr>
      <vt:lpstr>After our analyses</vt:lpstr>
      <vt:lpstr>The PPDAC Cycle</vt:lpstr>
      <vt:lpstr>The Data Science Workflow</vt:lpstr>
      <vt:lpstr>Communication</vt:lpstr>
      <vt:lpstr>Preregistrations</vt:lpstr>
      <vt:lpstr>Sharing on</vt:lpstr>
      <vt:lpstr>R Markdown</vt:lpstr>
      <vt:lpstr>R Markdown (video)</vt:lpstr>
      <vt:lpstr>Workflow</vt:lpstr>
      <vt:lpstr>Questions?</vt:lpstr>
      <vt:lpstr>Quantitative Research Methods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2023-03-05T12:17:38Z</cp:lastPrinted>
  <dcterms:created xsi:type="dcterms:W3CDTF">2020-06-05T16:59:37Z</dcterms:created>
  <dcterms:modified xsi:type="dcterms:W3CDTF">2023-03-20T13:03:19Z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0x0101000C76D08EAF6CD747AE18F062D238E9CD</vt:lpwstr>
  </property>
</Properties>
</file>